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9"/>
  </p:notesMasterIdLst>
  <p:handoutMasterIdLst>
    <p:handoutMasterId r:id="rId20"/>
  </p:handoutMasterIdLst>
  <p:sldIdLst>
    <p:sldId id="321" r:id="rId2"/>
    <p:sldId id="701" r:id="rId3"/>
    <p:sldId id="749" r:id="rId4"/>
    <p:sldId id="745" r:id="rId5"/>
    <p:sldId id="739" r:id="rId6"/>
    <p:sldId id="742" r:id="rId7"/>
    <p:sldId id="715" r:id="rId8"/>
    <p:sldId id="740" r:id="rId9"/>
    <p:sldId id="741" r:id="rId10"/>
    <p:sldId id="743" r:id="rId11"/>
    <p:sldId id="744" r:id="rId12"/>
    <p:sldId id="746" r:id="rId13"/>
    <p:sldId id="716" r:id="rId14"/>
    <p:sldId id="747" r:id="rId15"/>
    <p:sldId id="748" r:id="rId16"/>
    <p:sldId id="719" r:id="rId17"/>
    <p:sldId id="694" r:id="rId18"/>
  </p:sldIdLst>
  <p:sldSz cx="23039388" cy="129603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68CA6741-D517-47A3-B4C6-5CB7F7DC5A2E}">
          <p14:sldIdLst>
            <p14:sldId id="321"/>
            <p14:sldId id="701"/>
            <p14:sldId id="749"/>
            <p14:sldId id="745"/>
            <p14:sldId id="739"/>
            <p14:sldId id="742"/>
            <p14:sldId id="715"/>
            <p14:sldId id="740"/>
            <p14:sldId id="741"/>
            <p14:sldId id="743"/>
            <p14:sldId id="744"/>
            <p14:sldId id="746"/>
            <p14:sldId id="716"/>
            <p14:sldId id="747"/>
            <p14:sldId id="748"/>
            <p14:sldId id="719"/>
            <p14:sldId id="69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693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0A3C"/>
    <a:srgbClr val="87A896"/>
    <a:srgbClr val="4D4D4D"/>
    <a:srgbClr val="297FD5"/>
    <a:srgbClr val="7F8FA9"/>
    <a:srgbClr val="000000"/>
    <a:srgbClr val="1577BA"/>
    <a:srgbClr val="2B5259"/>
    <a:srgbClr val="6F7378"/>
    <a:srgbClr val="0F1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9631B5-78F2-41C9-869B-9F39066F8104}" styleName="中度样式 3 - 强调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中度样式 3 - 强调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4" autoAdjust="0"/>
    <p:restoredTop sz="95896" autoAdjust="0"/>
  </p:normalViewPr>
  <p:slideViewPr>
    <p:cSldViewPr>
      <p:cViewPr varScale="1">
        <p:scale>
          <a:sx n="46" d="100"/>
          <a:sy n="46" d="100"/>
        </p:scale>
        <p:origin x="67" y="9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802"/>
    </p:cViewPr>
  </p:sorterViewPr>
  <p:notesViewPr>
    <p:cSldViewPr>
      <p:cViewPr varScale="1">
        <p:scale>
          <a:sx n="87" d="100"/>
          <a:sy n="87" d="100"/>
        </p:scale>
        <p:origin x="3840" y="72"/>
      </p:cViewPr>
      <p:guideLst>
        <p:guide orient="horz" pos="2693"/>
        <p:guide pos="2160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99DAC0-913F-4CFB-852F-43CCF0357516}" type="datetimeFigureOut">
              <a:rPr lang="zh-CN" altLang="en-US" smtClean="0"/>
              <a:t>2020/6/16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891DBA-2A2E-4F32-BB14-713FAEE65A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62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B019A-55AE-4BF7-B4D3-0D825A3F122A}" type="datetimeFigureOut">
              <a:rPr lang="zh-CN" altLang="en-US" smtClean="0"/>
              <a:t>2020/6/16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46743-8D4B-4DFC-A9C0-210E1C1A60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837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/>
              <a:t>1</a:t>
            </a:r>
            <a:r>
              <a:rPr lang="zh-CN" altLang="en-US"/>
              <a:t>、 开场白</a:t>
            </a:r>
          </a:p>
        </p:txBody>
      </p:sp>
    </p:spTree>
    <p:extLst>
      <p:ext uri="{BB962C8B-B14F-4D97-AF65-F5344CB8AC3E}">
        <p14:creationId xmlns:p14="http://schemas.microsoft.com/office/powerpoint/2010/main" val="7872267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zh-CN" altLang="en-US" baseline="0"/>
              <a:t>回收池不断使被移除去的</a:t>
            </a:r>
            <a:r>
              <a:rPr lang="en-US" altLang="zh-CN" baseline="0"/>
              <a:t>View </a:t>
            </a:r>
            <a:r>
              <a:rPr lang="zh-CN" altLang="en-US" baseline="0"/>
              <a:t>复用到界面中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适配器     将每一个</a:t>
            </a:r>
            <a:r>
              <a:rPr lang="en-US" altLang="zh-CN" baseline="0"/>
              <a:t>Item</a:t>
            </a:r>
            <a:r>
              <a:rPr lang="zh-CN" altLang="en-US" baseline="0"/>
              <a:t>的构建嫁给</a:t>
            </a:r>
            <a:r>
              <a:rPr lang="en-US" altLang="zh-CN" baseline="0"/>
              <a:t>Adapter</a:t>
            </a:r>
          </a:p>
          <a:p>
            <a:pPr marL="342900" indent="-342900">
              <a:buAutoNum type="arabicPlain"/>
            </a:pPr>
            <a:r>
              <a:rPr lang="zh-CN" altLang="en-US" baseline="0"/>
              <a:t>两者角色使</a:t>
            </a:r>
            <a:r>
              <a:rPr lang="en-US" altLang="zh-CN" baseline="0"/>
              <a:t>RecyclerView</a:t>
            </a:r>
            <a:r>
              <a:rPr lang="zh-CN" altLang="en-US" baseline="0"/>
              <a:t>有强大的功能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此时就像一个指挥者</a:t>
            </a:r>
            <a:endParaRPr lang="en-US" altLang="zh-CN" baseline="0"/>
          </a:p>
        </p:txBody>
      </p:sp>
    </p:spTree>
    <p:extLst>
      <p:ext uri="{BB962C8B-B14F-4D97-AF65-F5344CB8AC3E}">
        <p14:creationId xmlns:p14="http://schemas.microsoft.com/office/powerpoint/2010/main" val="4653083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zh-CN" altLang="en-US" baseline="0"/>
              <a:t>回收池不断使被移除去的</a:t>
            </a:r>
            <a:r>
              <a:rPr lang="en-US" altLang="zh-CN" baseline="0"/>
              <a:t>View </a:t>
            </a:r>
            <a:r>
              <a:rPr lang="zh-CN" altLang="en-US" baseline="0"/>
              <a:t>复用到界面中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适配器     将每一个</a:t>
            </a:r>
            <a:r>
              <a:rPr lang="en-US" altLang="zh-CN" baseline="0"/>
              <a:t>Item</a:t>
            </a:r>
            <a:r>
              <a:rPr lang="zh-CN" altLang="en-US" baseline="0"/>
              <a:t>的构建嫁给</a:t>
            </a:r>
            <a:r>
              <a:rPr lang="en-US" altLang="zh-CN" baseline="0"/>
              <a:t>Adapter</a:t>
            </a:r>
          </a:p>
          <a:p>
            <a:pPr marL="342900" indent="-342900">
              <a:buAutoNum type="arabicPlain"/>
            </a:pPr>
            <a:r>
              <a:rPr lang="zh-CN" altLang="en-US" baseline="0"/>
              <a:t>两者角色使</a:t>
            </a:r>
            <a:r>
              <a:rPr lang="en-US" altLang="zh-CN" baseline="0"/>
              <a:t>RecyclerView</a:t>
            </a:r>
            <a:r>
              <a:rPr lang="zh-CN" altLang="en-US" baseline="0"/>
              <a:t>有强大的功能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此时就像一个指挥者</a:t>
            </a:r>
            <a:endParaRPr lang="en-US" altLang="zh-CN" baseline="0"/>
          </a:p>
        </p:txBody>
      </p:sp>
    </p:spTree>
    <p:extLst>
      <p:ext uri="{BB962C8B-B14F-4D97-AF65-F5344CB8AC3E}">
        <p14:creationId xmlns:p14="http://schemas.microsoft.com/office/powerpoint/2010/main" val="5416812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1</a:t>
            </a:r>
            <a:r>
              <a:rPr lang="zh-CN" altLang="en-US" dirty="0"/>
              <a:t>、这里也体现了一个重点：手机是发布</a:t>
            </a:r>
            <a:r>
              <a:rPr lang="en-US" altLang="zh-CN" dirty="0"/>
              <a:t>/</a:t>
            </a:r>
            <a:r>
              <a:rPr lang="zh-CN" altLang="en-US" dirty="0"/>
              <a:t>订阅的匹配标示</a:t>
            </a:r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、如何确定张三需要的是华为，而不是小米？</a:t>
            </a:r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、原因在于登记信息中明确记录了</a:t>
            </a:r>
            <a:endParaRPr lang="en-US" altLang="zh-CN" dirty="0"/>
          </a:p>
          <a:p>
            <a:r>
              <a:rPr lang="en-US" altLang="zh-CN" dirty="0"/>
              <a:t>4</a:t>
            </a:r>
            <a:r>
              <a:rPr lang="zh-CN" altLang="en-US" dirty="0"/>
              <a:t>、中间省略了一个步骤，同学们不要太纠结哪个物流发的货，这里我们看做发布会一发布手机就到预订者的手上了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0284574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131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161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3DDE23D-E1A6-4E23-893A-432587B374F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4994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13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349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205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94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1555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AutoNum type="arabicPlain"/>
            </a:pPr>
            <a:r>
              <a:rPr lang="en-US" altLang="zh-CN" baseline="0"/>
              <a:t>RecyclerView </a:t>
            </a:r>
            <a:r>
              <a:rPr lang="zh-CN" altLang="en-US" baseline="0"/>
              <a:t>一般作为列表控件 存在于界面中。他的很</a:t>
            </a:r>
            <a:r>
              <a:rPr lang="zh-CN" altLang="en-US" sz="160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诸多优异的性能   </a:t>
            </a:r>
            <a:r>
              <a:rPr lang="zh-CN" altLang="en-US" baseline="0"/>
              <a:t>比如  加载大量数据不发生卡顿，展示任意的界面需求和动画</a:t>
            </a:r>
            <a:endParaRPr lang="en-US" altLang="zh-CN" baseline="0"/>
          </a:p>
          <a:p>
            <a:pPr marL="342900" indent="-342900">
              <a:buAutoNum type="arabicPlain"/>
            </a:pPr>
            <a:r>
              <a:rPr lang="zh-CN" altLang="en-US" baseline="0"/>
              <a:t>那他是怎么做到的呢， 这一切都脱不开 这两个角色 一个是 回收池  一个是  适配器。</a:t>
            </a:r>
            <a:endParaRPr lang="en-US" altLang="zh-CN" baseline="0"/>
          </a:p>
          <a:p>
            <a:pPr marL="342900" indent="-342900">
              <a:buAutoNum type="arabicPlain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37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49282E3-8B8D-4B1F-84B1-46FA92F431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79924" y="2121058"/>
            <a:ext cx="17279541" cy="4512122"/>
          </a:xfrm>
        </p:spPr>
        <p:txBody>
          <a:bodyPr anchor="b"/>
          <a:lstStyle>
            <a:lvl1pPr algn="ctr">
              <a:defRPr sz="11338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8D8608C2-ED2A-4C6A-AB89-F46CC8C997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79924" y="6807185"/>
            <a:ext cx="17279541" cy="3129084"/>
          </a:xfrm>
        </p:spPr>
        <p:txBody>
          <a:bodyPr/>
          <a:lstStyle>
            <a:lvl1pPr marL="0" indent="0" algn="ctr">
              <a:buNone/>
              <a:defRPr sz="4535"/>
            </a:lvl1pPr>
            <a:lvl2pPr marL="863971" indent="0" algn="ctr">
              <a:buNone/>
              <a:defRPr sz="3779"/>
            </a:lvl2pPr>
            <a:lvl3pPr marL="1727942" indent="0" algn="ctr">
              <a:buNone/>
              <a:defRPr sz="3401"/>
            </a:lvl3pPr>
            <a:lvl4pPr marL="2591913" indent="0" algn="ctr">
              <a:buNone/>
              <a:defRPr sz="3024"/>
            </a:lvl4pPr>
            <a:lvl5pPr marL="3455883" indent="0" algn="ctr">
              <a:buNone/>
              <a:defRPr sz="3024"/>
            </a:lvl5pPr>
            <a:lvl6pPr marL="4319854" indent="0" algn="ctr">
              <a:buNone/>
              <a:defRPr sz="3024"/>
            </a:lvl6pPr>
            <a:lvl7pPr marL="5183825" indent="0" algn="ctr">
              <a:buNone/>
              <a:defRPr sz="3024"/>
            </a:lvl7pPr>
            <a:lvl8pPr marL="6047796" indent="0" algn="ctr">
              <a:buNone/>
              <a:defRPr sz="3024"/>
            </a:lvl8pPr>
            <a:lvl9pPr marL="6911767" indent="0" algn="ctr">
              <a:buNone/>
              <a:defRPr sz="3024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91B1BE7-D128-4C61-B201-3867EF753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84F8-6015-41F6-B7C9-6E32EB8C507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3376C00-A104-44DC-9EB5-3DCD8170C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EFECE43-707A-439E-A27B-426A9A608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23484-B154-4550-BE4F-07484FF6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767552"/>
      </p:ext>
    </p:extLst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826C720-706C-4EBD-A492-E3A7844D9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C86093E-9668-4FF4-8E5F-172B604EF2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9CA1FC3-9C94-4F50-A644-E0FFD7AF6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84F8-6015-41F6-B7C9-6E32EB8C507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F256C60-BD93-4EBE-A077-8B1204013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44FF5A8-525D-428B-9A46-34F5DA935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23484-B154-4550-BE4F-07484FF6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693782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5C3DA0C8-80A6-408C-9302-8C70D7B1C0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6487562" y="690018"/>
            <a:ext cx="4967868" cy="1098329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2EDC558-6C06-4A6E-A7A9-955BE0470F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583958" y="690018"/>
            <a:ext cx="14615612" cy="1098329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D6D4AB11-9001-493C-AE64-B98D46ED2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84F8-6015-41F6-B7C9-6E32EB8C507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4E83C42-6CAC-4E87-B5F3-3EB403F7B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90B83C1-2E73-4B31-9F61-4616310B1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23484-B154-4550-BE4F-07484FF6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425917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13815185" y="12067752"/>
            <a:ext cx="8895440" cy="806509"/>
            <a:chOff x="13815185" y="12067752"/>
            <a:chExt cx="8895440" cy="806509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9BA6A0B2-7212-4940-B20B-F4D59FD12162}"/>
                </a:ext>
              </a:extLst>
            </p:cNvPr>
            <p:cNvGrpSpPr/>
            <p:nvPr userDrawn="1"/>
          </p:nvGrpSpPr>
          <p:grpSpPr>
            <a:xfrm>
              <a:off x="14759692" y="12228510"/>
              <a:ext cx="7950933" cy="475658"/>
              <a:chOff x="15969848" y="12230840"/>
              <a:chExt cx="6480820" cy="475658"/>
            </a:xfrm>
          </p:grpSpPr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xmlns="" id="{C1BD0C29-A1CB-432B-BD72-BD1C560C6B22}"/>
                  </a:ext>
                </a:extLst>
              </p:cNvPr>
              <p:cNvSpPr txBox="1"/>
              <p:nvPr userDrawn="1"/>
            </p:nvSpPr>
            <p:spPr>
              <a:xfrm>
                <a:off x="15969848" y="12244833"/>
                <a:ext cx="341725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090A3C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| </a:t>
                </a:r>
                <a:r>
                  <a:rPr lang="en-US" altLang="zh-CN" sz="2400" b="1" dirty="0" smtClean="0">
                    <a:solidFill>
                      <a:srgbClr val="090A3C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android</a:t>
                </a:r>
                <a:r>
                  <a:rPr lang="zh-CN" altLang="en-US" sz="2400" b="1" dirty="0" smtClean="0">
                    <a:solidFill>
                      <a:srgbClr val="090A3C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移动互联网高级开发</a:t>
                </a:r>
                <a:endParaRPr lang="en-US" sz="2400" dirty="0">
                  <a:solidFill>
                    <a:srgbClr val="090A3C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xmlns="" id="{AA59E0D3-D086-4C73-A629-108E4B253682}"/>
                  </a:ext>
                </a:extLst>
              </p:cNvPr>
              <p:cNvSpPr txBox="1"/>
              <p:nvPr userDrawn="1"/>
            </p:nvSpPr>
            <p:spPr>
              <a:xfrm>
                <a:off x="19264890" y="12230840"/>
                <a:ext cx="318577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b="1" dirty="0">
                    <a:solidFill>
                      <a:srgbClr val="090A3C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| </a:t>
                </a:r>
                <a:r>
                  <a:rPr lang="zh-CN" altLang="en-US" sz="2400" b="1" dirty="0">
                    <a:solidFill>
                      <a:srgbClr val="090A3C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官方</a:t>
                </a:r>
                <a:r>
                  <a:rPr lang="zh-CN" altLang="en-US" sz="2400" b="1" dirty="0" smtClean="0">
                    <a:solidFill>
                      <a:srgbClr val="090A3C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客服</a:t>
                </a:r>
                <a:r>
                  <a:rPr lang="en-US" altLang="zh-CN" sz="2400" b="1" dirty="0">
                    <a:solidFill>
                      <a:srgbClr val="090A3C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QQ</a:t>
                </a:r>
                <a:r>
                  <a:rPr lang="zh-CN" altLang="en-US" sz="2400" b="1" dirty="0">
                    <a:solidFill>
                      <a:srgbClr val="090A3C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：</a:t>
                </a:r>
                <a:r>
                  <a:rPr lang="en-US" altLang="zh-CN" sz="2400" b="1" dirty="0">
                    <a:solidFill>
                      <a:srgbClr val="090A3C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 </a:t>
                </a:r>
                <a:r>
                  <a:rPr lang="en-US" altLang="zh-CN" sz="2400" b="1" dirty="0" smtClean="0">
                    <a:solidFill>
                      <a:srgbClr val="090A3C"/>
                    </a:solidFill>
                    <a:latin typeface="思源黑体 CN Bold" panose="020B0800000000000000" pitchFamily="34" charset="-122"/>
                    <a:ea typeface="思源黑体 CN Bold" panose="020B0800000000000000" pitchFamily="34" charset="-122"/>
                  </a:rPr>
                  <a:t>1979846055</a:t>
                </a:r>
                <a:endParaRPr lang="en-US" sz="2400" dirty="0">
                  <a:solidFill>
                    <a:srgbClr val="090A3C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endParaRPr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15185" y="12067752"/>
              <a:ext cx="806509" cy="8065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0510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1502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63314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列，左列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9909" y="519001"/>
            <a:ext cx="21599654" cy="1100967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1577BA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51974" y="12012001"/>
            <a:ext cx="5375876" cy="690000"/>
          </a:xfrm>
        </p:spPr>
        <p:txBody>
          <a:bodyPr/>
          <a:lstStyle/>
          <a:p>
            <a:fld id="{26BC682A-C05F-4C99-A8C4-40D51CBA4C0F}" type="datetime1">
              <a:rPr lang="zh-CN" altLang="en-US" smtClean="0"/>
              <a:t>2020/6/16 Tuesday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6511621" y="12012001"/>
            <a:ext cx="5375876" cy="690000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文本占位符 2"/>
          <p:cNvSpPr>
            <a:spLocks noGrp="1"/>
          </p:cNvSpPr>
          <p:nvPr>
            <p:ph type="body" idx="1"/>
          </p:nvPr>
        </p:nvSpPr>
        <p:spPr>
          <a:xfrm>
            <a:off x="719908" y="1889969"/>
            <a:ext cx="10611832" cy="81000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6045" b="1"/>
            </a:lvl1pPr>
            <a:lvl2pPr marL="1152511" indent="0">
              <a:buNone/>
              <a:defRPr sz="5040" b="1"/>
            </a:lvl2pPr>
            <a:lvl3pPr marL="2303751" indent="0">
              <a:buNone/>
              <a:defRPr sz="4535" b="1"/>
            </a:lvl3pPr>
            <a:lvl4pPr marL="3456263" indent="0">
              <a:buNone/>
              <a:defRPr sz="4035" b="1"/>
            </a:lvl4pPr>
            <a:lvl5pPr marL="4608138" indent="0">
              <a:buNone/>
              <a:defRPr sz="4035" b="1"/>
            </a:lvl5pPr>
            <a:lvl6pPr marL="5759379" indent="0">
              <a:buNone/>
              <a:defRPr sz="4035" b="1"/>
            </a:lvl6pPr>
            <a:lvl7pPr marL="6911890" indent="0">
              <a:buNone/>
              <a:defRPr sz="4035" b="1"/>
            </a:lvl7pPr>
            <a:lvl8pPr marL="8063130" indent="0">
              <a:buNone/>
              <a:defRPr sz="4035" b="1"/>
            </a:lvl8pPr>
            <a:lvl9pPr marL="9215642" indent="0">
              <a:buNone/>
              <a:defRPr sz="4035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内容占位符 3"/>
          <p:cNvSpPr>
            <a:spLocks noGrp="1"/>
          </p:cNvSpPr>
          <p:nvPr>
            <p:ph sz="half" idx="2"/>
          </p:nvPr>
        </p:nvSpPr>
        <p:spPr>
          <a:xfrm>
            <a:off x="719908" y="2969977"/>
            <a:ext cx="10611832" cy="8607024"/>
          </a:xfrm>
          <a:prstGeom prst="rect">
            <a:avLst/>
          </a:prstGeom>
        </p:spPr>
        <p:txBody>
          <a:bodyPr/>
          <a:lstStyle>
            <a:lvl1pPr>
              <a:defRPr sz="5040"/>
            </a:lvl1pPr>
            <a:lvl2pPr>
              <a:defRPr sz="4535"/>
            </a:lvl2pPr>
            <a:lvl3pPr>
              <a:defRPr sz="4535"/>
            </a:lvl3pPr>
            <a:lvl4pPr>
              <a:defRPr sz="4535"/>
            </a:lvl4pPr>
            <a:lvl5pPr>
              <a:defRPr sz="4535"/>
            </a:lvl5pPr>
            <a:lvl6pPr>
              <a:defRPr sz="4035"/>
            </a:lvl6pPr>
            <a:lvl7pPr>
              <a:defRPr sz="4035"/>
            </a:lvl7pPr>
            <a:lvl8pPr>
              <a:defRPr sz="4035"/>
            </a:lvl8pPr>
            <a:lvl9pPr>
              <a:defRPr sz="4035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3" hasCustomPrompt="1"/>
          </p:nvPr>
        </p:nvSpPr>
        <p:spPr>
          <a:xfrm>
            <a:off x="11699733" y="1889968"/>
            <a:ext cx="10619831" cy="9720068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marR="0" indent="0" algn="l" defTabSz="1218550" rtl="0" eaLnBrk="1" fontAlgn="auto" latinLnBrk="0" hangingPunct="1">
              <a:lnSpc>
                <a:spcPct val="100000"/>
              </a:lnSpc>
              <a:spcBef>
                <a:spcPts val="24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453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1152511" indent="0">
              <a:buNone/>
              <a:defRPr sz="4535">
                <a:solidFill>
                  <a:schemeClr val="tx1">
                    <a:tint val="75000"/>
                  </a:schemeClr>
                </a:solidFill>
              </a:defRPr>
            </a:lvl2pPr>
            <a:lvl3pPr marL="2303751" indent="0">
              <a:buNone/>
              <a:defRPr sz="4035">
                <a:solidFill>
                  <a:schemeClr val="tx1">
                    <a:tint val="75000"/>
                  </a:schemeClr>
                </a:solidFill>
              </a:defRPr>
            </a:lvl3pPr>
            <a:lvl4pPr marL="3456263" indent="0">
              <a:buNone/>
              <a:defRPr sz="3525">
                <a:solidFill>
                  <a:schemeClr val="tx1">
                    <a:tint val="75000"/>
                  </a:schemeClr>
                </a:solidFill>
              </a:defRPr>
            </a:lvl4pPr>
            <a:lvl5pPr marL="4608138" indent="0">
              <a:buNone/>
              <a:defRPr sz="3525">
                <a:solidFill>
                  <a:schemeClr val="tx1">
                    <a:tint val="75000"/>
                  </a:schemeClr>
                </a:solidFill>
              </a:defRPr>
            </a:lvl5pPr>
            <a:lvl6pPr marL="5759379" indent="0">
              <a:buNone/>
              <a:defRPr sz="3525">
                <a:solidFill>
                  <a:schemeClr val="tx1">
                    <a:tint val="75000"/>
                  </a:schemeClr>
                </a:solidFill>
              </a:defRPr>
            </a:lvl6pPr>
            <a:lvl7pPr marL="6911890" indent="0">
              <a:buNone/>
              <a:defRPr sz="3525">
                <a:solidFill>
                  <a:schemeClr val="tx1">
                    <a:tint val="75000"/>
                  </a:schemeClr>
                </a:solidFill>
              </a:defRPr>
            </a:lvl7pPr>
            <a:lvl8pPr marL="8063130" indent="0">
              <a:buNone/>
              <a:defRPr sz="3525">
                <a:solidFill>
                  <a:schemeClr val="tx1">
                    <a:tint val="75000"/>
                  </a:schemeClr>
                </a:solidFill>
              </a:defRPr>
            </a:lvl8pPr>
            <a:lvl9pPr marL="9215642" indent="0">
              <a:buNone/>
              <a:defRPr sz="352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单击此处编辑文本样式</a:t>
            </a:r>
          </a:p>
        </p:txBody>
      </p:sp>
      <p:sp>
        <p:nvSpPr>
          <p:cNvPr id="10" name="矩形 9"/>
          <p:cNvSpPr/>
          <p:nvPr userDrawn="1"/>
        </p:nvSpPr>
        <p:spPr>
          <a:xfrm>
            <a:off x="1" y="539959"/>
            <a:ext cx="719907" cy="10800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535"/>
          </a:p>
        </p:txBody>
      </p:sp>
    </p:spTree>
    <p:extLst>
      <p:ext uri="{BB962C8B-B14F-4D97-AF65-F5344CB8AC3E}">
        <p14:creationId xmlns:p14="http://schemas.microsoft.com/office/powerpoint/2010/main" val="323587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019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B5593B8-22E2-46F9-91A6-F313B2034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5554BED-F445-4F0E-9891-BC3CE9C04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AA24DFD-E769-4DCE-BA8F-B26DA0982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84F8-6015-41F6-B7C9-6E32EB8C507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15AD33A-AD5E-4623-B0D2-824106B43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04B2FBED-DC87-44FE-B2C7-60CFDB3E5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23484-B154-4550-BE4F-07484FF6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705722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6ACD073-5CB6-421F-90FF-73B57945A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958" y="3231089"/>
            <a:ext cx="19871472" cy="5391145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266875B-E1A3-4C2A-BE3C-AADFC7AD74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958" y="8673236"/>
            <a:ext cx="19871472" cy="2835076"/>
          </a:xfrm>
        </p:spPr>
        <p:txBody>
          <a:bodyPr/>
          <a:lstStyle>
            <a:lvl1pPr marL="0" indent="0">
              <a:buNone/>
              <a:defRPr sz="4535">
                <a:solidFill>
                  <a:schemeClr val="tx1">
                    <a:tint val="75000"/>
                  </a:schemeClr>
                </a:solidFill>
              </a:defRPr>
            </a:lvl1pPr>
            <a:lvl2pPr marL="863971" indent="0">
              <a:buNone/>
              <a:defRPr sz="3779">
                <a:solidFill>
                  <a:schemeClr val="tx1">
                    <a:tint val="75000"/>
                  </a:schemeClr>
                </a:solidFill>
              </a:defRPr>
            </a:lvl2pPr>
            <a:lvl3pPr marL="1727942" indent="0">
              <a:buNone/>
              <a:defRPr sz="3401">
                <a:solidFill>
                  <a:schemeClr val="tx1">
                    <a:tint val="75000"/>
                  </a:schemeClr>
                </a:solidFill>
              </a:defRPr>
            </a:lvl3pPr>
            <a:lvl4pPr marL="2591913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4pPr>
            <a:lvl5pPr marL="3455883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5pPr>
            <a:lvl6pPr marL="4319854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6pPr>
            <a:lvl7pPr marL="5183825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7pPr>
            <a:lvl8pPr marL="6047796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8pPr>
            <a:lvl9pPr marL="6911767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0DDD003-20AD-47C5-B54D-1C682F1F4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84F8-6015-41F6-B7C9-6E32EB8C507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64A3E55-3CD2-42CD-A501-15AC6AA37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0722275-D3FC-4596-9770-D08573D68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23484-B154-4550-BE4F-07484FF6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70436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1698859-49B0-4B7F-869E-032F79FBA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577CB95-0C20-4B37-9414-CFB3785954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83958" y="3450093"/>
            <a:ext cx="9791740" cy="822322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68682EB9-268D-4B57-BD9A-3D61C88ECE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663690" y="3450093"/>
            <a:ext cx="9791740" cy="822322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ACC0AAD-2071-4B38-AA7D-1FBE7E149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84F8-6015-41F6-B7C9-6E32EB8C507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E74A773-31D7-4D75-A372-1C064CD94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4CBEE25-D204-4471-9438-961B0B57C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23484-B154-4550-BE4F-07484FF6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1392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EE5502C-3B0C-4B02-A414-81DF1905A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6959" y="690019"/>
            <a:ext cx="19871472" cy="250506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DF04704-7C32-4246-AC18-8CDD9BF6DF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6960" y="3177087"/>
            <a:ext cx="9746740" cy="1557041"/>
          </a:xfrm>
        </p:spPr>
        <p:txBody>
          <a:bodyPr anchor="b"/>
          <a:lstStyle>
            <a:lvl1pPr marL="0" indent="0">
              <a:buNone/>
              <a:defRPr sz="4535" b="1"/>
            </a:lvl1pPr>
            <a:lvl2pPr marL="863971" indent="0">
              <a:buNone/>
              <a:defRPr sz="3779" b="1"/>
            </a:lvl2pPr>
            <a:lvl3pPr marL="1727942" indent="0">
              <a:buNone/>
              <a:defRPr sz="3401" b="1"/>
            </a:lvl3pPr>
            <a:lvl4pPr marL="2591913" indent="0">
              <a:buNone/>
              <a:defRPr sz="3024" b="1"/>
            </a:lvl4pPr>
            <a:lvl5pPr marL="3455883" indent="0">
              <a:buNone/>
              <a:defRPr sz="3024" b="1"/>
            </a:lvl5pPr>
            <a:lvl6pPr marL="4319854" indent="0">
              <a:buNone/>
              <a:defRPr sz="3024" b="1"/>
            </a:lvl6pPr>
            <a:lvl7pPr marL="5183825" indent="0">
              <a:buNone/>
              <a:defRPr sz="3024" b="1"/>
            </a:lvl7pPr>
            <a:lvl8pPr marL="6047796" indent="0">
              <a:buNone/>
              <a:defRPr sz="3024" b="1"/>
            </a:lvl8pPr>
            <a:lvl9pPr marL="6911767" indent="0">
              <a:buNone/>
              <a:defRPr sz="3024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E1BB3DEA-BFC9-4231-BFBE-80499F2466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86960" y="4734128"/>
            <a:ext cx="9746740" cy="696318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C4E6BD28-5582-43AE-AB67-34F9DFDF88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1663690" y="3177087"/>
            <a:ext cx="9794741" cy="1557041"/>
          </a:xfrm>
        </p:spPr>
        <p:txBody>
          <a:bodyPr anchor="b"/>
          <a:lstStyle>
            <a:lvl1pPr marL="0" indent="0">
              <a:buNone/>
              <a:defRPr sz="4535" b="1"/>
            </a:lvl1pPr>
            <a:lvl2pPr marL="863971" indent="0">
              <a:buNone/>
              <a:defRPr sz="3779" b="1"/>
            </a:lvl2pPr>
            <a:lvl3pPr marL="1727942" indent="0">
              <a:buNone/>
              <a:defRPr sz="3401" b="1"/>
            </a:lvl3pPr>
            <a:lvl4pPr marL="2591913" indent="0">
              <a:buNone/>
              <a:defRPr sz="3024" b="1"/>
            </a:lvl4pPr>
            <a:lvl5pPr marL="3455883" indent="0">
              <a:buNone/>
              <a:defRPr sz="3024" b="1"/>
            </a:lvl5pPr>
            <a:lvl6pPr marL="4319854" indent="0">
              <a:buNone/>
              <a:defRPr sz="3024" b="1"/>
            </a:lvl6pPr>
            <a:lvl7pPr marL="5183825" indent="0">
              <a:buNone/>
              <a:defRPr sz="3024" b="1"/>
            </a:lvl7pPr>
            <a:lvl8pPr marL="6047796" indent="0">
              <a:buNone/>
              <a:defRPr sz="3024" b="1"/>
            </a:lvl8pPr>
            <a:lvl9pPr marL="6911767" indent="0">
              <a:buNone/>
              <a:defRPr sz="3024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2B281AAB-BCF6-4291-8D7E-269AFF698E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1663690" y="4734128"/>
            <a:ext cx="9794741" cy="696318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EFC1F4C6-ACD2-431A-BEA9-029F7D547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84F8-6015-41F6-B7C9-6E32EB8C507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C5CC6F6B-08B8-4D46-B033-7C43DF4D4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3B5ED0D3-8140-474A-947D-5BC47A342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23484-B154-4550-BE4F-07484FF6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27947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3E74FC1-9D17-4335-8A63-F3D799BF5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8ED7DFC0-A498-48BE-9043-E9B9DB5CA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84F8-6015-41F6-B7C9-6E32EB8C507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7DCAC06C-48CB-4A7B-9023-AB77F499C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168FCC90-490C-4729-8D6A-72FE62CD3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23484-B154-4550-BE4F-07484FF64C5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440B7B46-19A4-418B-868F-CF0AE3E3B52D}"/>
              </a:ext>
            </a:extLst>
          </p:cNvPr>
          <p:cNvSpPr/>
          <p:nvPr userDrawn="1"/>
        </p:nvSpPr>
        <p:spPr>
          <a:xfrm>
            <a:off x="1" y="539959"/>
            <a:ext cx="719907" cy="108000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533"/>
          </a:p>
        </p:txBody>
      </p:sp>
    </p:spTree>
    <p:extLst>
      <p:ext uri="{BB962C8B-B14F-4D97-AF65-F5344CB8AC3E}">
        <p14:creationId xmlns:p14="http://schemas.microsoft.com/office/powerpoint/2010/main" val="3235285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CCCE6601-4BCE-4FD4-96B8-F48FD1753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84F8-6015-41F6-B7C9-6E32EB8C507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CB55EDDF-5AC2-43CC-B9FE-7C3027548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D9B0BA2A-93D5-4242-BABF-F51590BE0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23484-B154-4550-BE4F-07484FF6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848140"/>
      </p:ext>
    </p:extLst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4BDD72A-7666-49A9-A019-DCEECA876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6960" y="864023"/>
            <a:ext cx="7430802" cy="3024082"/>
          </a:xfrm>
        </p:spPr>
        <p:txBody>
          <a:bodyPr anchor="b"/>
          <a:lstStyle>
            <a:lvl1pPr>
              <a:defRPr sz="6047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49F0111-5005-41FE-977E-174BF4C9B9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94741" y="1866051"/>
            <a:ext cx="11663690" cy="9210249"/>
          </a:xfrm>
        </p:spPr>
        <p:txBody>
          <a:bodyPr/>
          <a:lstStyle>
            <a:lvl1pPr>
              <a:defRPr sz="6047"/>
            </a:lvl1pPr>
            <a:lvl2pPr>
              <a:defRPr sz="5291"/>
            </a:lvl2pPr>
            <a:lvl3pPr>
              <a:defRPr sz="4535"/>
            </a:lvl3pPr>
            <a:lvl4pPr>
              <a:defRPr sz="3779"/>
            </a:lvl4pPr>
            <a:lvl5pPr>
              <a:defRPr sz="3779"/>
            </a:lvl5pPr>
            <a:lvl6pPr>
              <a:defRPr sz="3779"/>
            </a:lvl6pPr>
            <a:lvl7pPr>
              <a:defRPr sz="3779"/>
            </a:lvl7pPr>
            <a:lvl8pPr>
              <a:defRPr sz="3779"/>
            </a:lvl8pPr>
            <a:lvl9pPr>
              <a:defRPr sz="3779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1D415857-2CA1-4655-8977-C2302B7DAF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86960" y="3888105"/>
            <a:ext cx="7430802" cy="7203195"/>
          </a:xfrm>
        </p:spPr>
        <p:txBody>
          <a:bodyPr/>
          <a:lstStyle>
            <a:lvl1pPr marL="0" indent="0">
              <a:buNone/>
              <a:defRPr sz="3024"/>
            </a:lvl1pPr>
            <a:lvl2pPr marL="863971" indent="0">
              <a:buNone/>
              <a:defRPr sz="2646"/>
            </a:lvl2pPr>
            <a:lvl3pPr marL="1727942" indent="0">
              <a:buNone/>
              <a:defRPr sz="2268"/>
            </a:lvl3pPr>
            <a:lvl4pPr marL="2591913" indent="0">
              <a:buNone/>
              <a:defRPr sz="1890"/>
            </a:lvl4pPr>
            <a:lvl5pPr marL="3455883" indent="0">
              <a:buNone/>
              <a:defRPr sz="1890"/>
            </a:lvl5pPr>
            <a:lvl6pPr marL="4319854" indent="0">
              <a:buNone/>
              <a:defRPr sz="1890"/>
            </a:lvl6pPr>
            <a:lvl7pPr marL="5183825" indent="0">
              <a:buNone/>
              <a:defRPr sz="1890"/>
            </a:lvl7pPr>
            <a:lvl8pPr marL="6047796" indent="0">
              <a:buNone/>
              <a:defRPr sz="1890"/>
            </a:lvl8pPr>
            <a:lvl9pPr marL="6911767" indent="0">
              <a:buNone/>
              <a:defRPr sz="189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2EF10C8-2A42-4A49-AA6D-7227F4C1E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84F8-6015-41F6-B7C9-6E32EB8C507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B60FFEB-B3FB-4500-A47E-89686716E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B3CB5BE-70CA-4DFA-87B4-6848EB2A9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23484-B154-4550-BE4F-07484FF6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04684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35D32AE-5CD1-4370-B86F-075669EA4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6960" y="864023"/>
            <a:ext cx="7430802" cy="3024082"/>
          </a:xfrm>
        </p:spPr>
        <p:txBody>
          <a:bodyPr anchor="b"/>
          <a:lstStyle>
            <a:lvl1pPr>
              <a:defRPr sz="6047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D65391CF-B324-4F3C-B0BE-265226F4CB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794741" y="1866051"/>
            <a:ext cx="11663690" cy="9210249"/>
          </a:xfrm>
        </p:spPr>
        <p:txBody>
          <a:bodyPr/>
          <a:lstStyle>
            <a:lvl1pPr marL="0" indent="0">
              <a:buNone/>
              <a:defRPr sz="6047"/>
            </a:lvl1pPr>
            <a:lvl2pPr marL="863971" indent="0">
              <a:buNone/>
              <a:defRPr sz="5291"/>
            </a:lvl2pPr>
            <a:lvl3pPr marL="1727942" indent="0">
              <a:buNone/>
              <a:defRPr sz="4535"/>
            </a:lvl3pPr>
            <a:lvl4pPr marL="2591913" indent="0">
              <a:buNone/>
              <a:defRPr sz="3779"/>
            </a:lvl4pPr>
            <a:lvl5pPr marL="3455883" indent="0">
              <a:buNone/>
              <a:defRPr sz="3779"/>
            </a:lvl5pPr>
            <a:lvl6pPr marL="4319854" indent="0">
              <a:buNone/>
              <a:defRPr sz="3779"/>
            </a:lvl6pPr>
            <a:lvl7pPr marL="5183825" indent="0">
              <a:buNone/>
              <a:defRPr sz="3779"/>
            </a:lvl7pPr>
            <a:lvl8pPr marL="6047796" indent="0">
              <a:buNone/>
              <a:defRPr sz="3779"/>
            </a:lvl8pPr>
            <a:lvl9pPr marL="6911767" indent="0">
              <a:buNone/>
              <a:defRPr sz="3779"/>
            </a:lvl9pPr>
          </a:lstStyle>
          <a:p>
            <a:endParaRPr 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6A6D082-052D-40EE-B78C-68C0C43570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86960" y="3888105"/>
            <a:ext cx="7430802" cy="7203195"/>
          </a:xfrm>
        </p:spPr>
        <p:txBody>
          <a:bodyPr/>
          <a:lstStyle>
            <a:lvl1pPr marL="0" indent="0">
              <a:buNone/>
              <a:defRPr sz="3024"/>
            </a:lvl1pPr>
            <a:lvl2pPr marL="863971" indent="0">
              <a:buNone/>
              <a:defRPr sz="2646"/>
            </a:lvl2pPr>
            <a:lvl3pPr marL="1727942" indent="0">
              <a:buNone/>
              <a:defRPr sz="2268"/>
            </a:lvl3pPr>
            <a:lvl4pPr marL="2591913" indent="0">
              <a:buNone/>
              <a:defRPr sz="1890"/>
            </a:lvl4pPr>
            <a:lvl5pPr marL="3455883" indent="0">
              <a:buNone/>
              <a:defRPr sz="1890"/>
            </a:lvl5pPr>
            <a:lvl6pPr marL="4319854" indent="0">
              <a:buNone/>
              <a:defRPr sz="1890"/>
            </a:lvl6pPr>
            <a:lvl7pPr marL="5183825" indent="0">
              <a:buNone/>
              <a:defRPr sz="1890"/>
            </a:lvl7pPr>
            <a:lvl8pPr marL="6047796" indent="0">
              <a:buNone/>
              <a:defRPr sz="1890"/>
            </a:lvl8pPr>
            <a:lvl9pPr marL="6911767" indent="0">
              <a:buNone/>
              <a:defRPr sz="189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BB13C8BF-75CB-4319-ACE4-7D77AD299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84F8-6015-41F6-B7C9-6E32EB8C507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B63A3AF-9AFF-4D55-8C2B-32FB8FDE6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77B6167-A360-4368-BEA0-23F5DDA01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23484-B154-4550-BE4F-07484FF6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534623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BC0F57BF-37FB-4CB6-903B-464CA7EB6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3958" y="690019"/>
            <a:ext cx="19871472" cy="2505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7431A91A-5BFA-4DF1-8581-DC86148A1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83958" y="3450093"/>
            <a:ext cx="19871472" cy="822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894281D-B287-407A-9369-7378652F3F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83958" y="12012325"/>
            <a:ext cx="5183862" cy="690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2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C84F8-6015-41F6-B7C9-6E32EB8C5074}" type="datetimeFigureOut">
              <a:rPr lang="en-US" smtClean="0"/>
              <a:t>6/16/2020</a:t>
            </a:fld>
            <a:endParaRPr 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717A8E9-48DA-4B1F-8856-7C50D36813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31798" y="12012325"/>
            <a:ext cx="7775793" cy="690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2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313D997-5809-42E4-9558-8E9B47FB5E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6271568" y="12012325"/>
            <a:ext cx="5183862" cy="6900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23484-B154-4550-BE4F-07484FF64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102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70" r:id="rId13"/>
    <p:sldLayoutId id="2147483681" r:id="rId14"/>
    <p:sldLayoutId id="2147483682" r:id="rId15"/>
    <p:sldLayoutId id="2147483683" r:id="rId16"/>
  </p:sldLayoutIdLst>
  <p:hf sldNum="0" hdr="0" dt="0"/>
  <p:txStyles>
    <p:titleStyle>
      <a:lvl1pPr algn="l" defTabSz="1727942" rtl="0" eaLnBrk="1" latinLnBrk="0" hangingPunct="1">
        <a:lnSpc>
          <a:spcPct val="90000"/>
        </a:lnSpc>
        <a:spcBef>
          <a:spcPct val="0"/>
        </a:spcBef>
        <a:buNone/>
        <a:defRPr sz="831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985" indent="-431985" algn="l" defTabSz="1727942" rtl="0" eaLnBrk="1" latinLnBrk="0" hangingPunct="1">
        <a:lnSpc>
          <a:spcPct val="90000"/>
        </a:lnSpc>
        <a:spcBef>
          <a:spcPts val="1890"/>
        </a:spcBef>
        <a:buFont typeface="Arial" panose="020B0604020202020204" pitchFamily="34" charset="0"/>
        <a:buChar char="•"/>
        <a:defRPr sz="5291" kern="1200">
          <a:solidFill>
            <a:schemeClr val="tx1"/>
          </a:solidFill>
          <a:latin typeface="+mn-lt"/>
          <a:ea typeface="+mn-ea"/>
          <a:cs typeface="+mn-cs"/>
        </a:defRPr>
      </a:lvl1pPr>
      <a:lvl2pPr marL="1295956" indent="-431985" algn="l" defTabSz="1727942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4535" kern="1200">
          <a:solidFill>
            <a:schemeClr val="tx1"/>
          </a:solidFill>
          <a:latin typeface="+mn-lt"/>
          <a:ea typeface="+mn-ea"/>
          <a:cs typeface="+mn-cs"/>
        </a:defRPr>
      </a:lvl2pPr>
      <a:lvl3pPr marL="2159927" indent="-431985" algn="l" defTabSz="1727942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779" kern="1200">
          <a:solidFill>
            <a:schemeClr val="tx1"/>
          </a:solidFill>
          <a:latin typeface="+mn-lt"/>
          <a:ea typeface="+mn-ea"/>
          <a:cs typeface="+mn-cs"/>
        </a:defRPr>
      </a:lvl3pPr>
      <a:lvl4pPr marL="3023898" indent="-431985" algn="l" defTabSz="1727942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1" kern="1200">
          <a:solidFill>
            <a:schemeClr val="tx1"/>
          </a:solidFill>
          <a:latin typeface="+mn-lt"/>
          <a:ea typeface="+mn-ea"/>
          <a:cs typeface="+mn-cs"/>
        </a:defRPr>
      </a:lvl4pPr>
      <a:lvl5pPr marL="3887869" indent="-431985" algn="l" defTabSz="1727942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1" kern="1200">
          <a:solidFill>
            <a:schemeClr val="tx1"/>
          </a:solidFill>
          <a:latin typeface="+mn-lt"/>
          <a:ea typeface="+mn-ea"/>
          <a:cs typeface="+mn-cs"/>
        </a:defRPr>
      </a:lvl5pPr>
      <a:lvl6pPr marL="4751840" indent="-431985" algn="l" defTabSz="1727942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1" kern="1200">
          <a:solidFill>
            <a:schemeClr val="tx1"/>
          </a:solidFill>
          <a:latin typeface="+mn-lt"/>
          <a:ea typeface="+mn-ea"/>
          <a:cs typeface="+mn-cs"/>
        </a:defRPr>
      </a:lvl6pPr>
      <a:lvl7pPr marL="5615810" indent="-431985" algn="l" defTabSz="1727942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1" kern="1200">
          <a:solidFill>
            <a:schemeClr val="tx1"/>
          </a:solidFill>
          <a:latin typeface="+mn-lt"/>
          <a:ea typeface="+mn-ea"/>
          <a:cs typeface="+mn-cs"/>
        </a:defRPr>
      </a:lvl7pPr>
      <a:lvl8pPr marL="6479781" indent="-431985" algn="l" defTabSz="1727942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1" kern="1200">
          <a:solidFill>
            <a:schemeClr val="tx1"/>
          </a:solidFill>
          <a:latin typeface="+mn-lt"/>
          <a:ea typeface="+mn-ea"/>
          <a:cs typeface="+mn-cs"/>
        </a:defRPr>
      </a:lvl8pPr>
      <a:lvl9pPr marL="7343752" indent="-431985" algn="l" defTabSz="1727942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34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27942" rtl="0" eaLnBrk="1" latinLnBrk="0" hangingPunct="1">
        <a:defRPr sz="3401" kern="1200">
          <a:solidFill>
            <a:schemeClr val="tx1"/>
          </a:solidFill>
          <a:latin typeface="+mn-lt"/>
          <a:ea typeface="+mn-ea"/>
          <a:cs typeface="+mn-cs"/>
        </a:defRPr>
      </a:lvl1pPr>
      <a:lvl2pPr marL="863971" algn="l" defTabSz="1727942" rtl="0" eaLnBrk="1" latinLnBrk="0" hangingPunct="1">
        <a:defRPr sz="3401" kern="1200">
          <a:solidFill>
            <a:schemeClr val="tx1"/>
          </a:solidFill>
          <a:latin typeface="+mn-lt"/>
          <a:ea typeface="+mn-ea"/>
          <a:cs typeface="+mn-cs"/>
        </a:defRPr>
      </a:lvl2pPr>
      <a:lvl3pPr marL="1727942" algn="l" defTabSz="1727942" rtl="0" eaLnBrk="1" latinLnBrk="0" hangingPunct="1">
        <a:defRPr sz="3401" kern="1200">
          <a:solidFill>
            <a:schemeClr val="tx1"/>
          </a:solidFill>
          <a:latin typeface="+mn-lt"/>
          <a:ea typeface="+mn-ea"/>
          <a:cs typeface="+mn-cs"/>
        </a:defRPr>
      </a:lvl3pPr>
      <a:lvl4pPr marL="2591913" algn="l" defTabSz="1727942" rtl="0" eaLnBrk="1" latinLnBrk="0" hangingPunct="1">
        <a:defRPr sz="3401" kern="1200">
          <a:solidFill>
            <a:schemeClr val="tx1"/>
          </a:solidFill>
          <a:latin typeface="+mn-lt"/>
          <a:ea typeface="+mn-ea"/>
          <a:cs typeface="+mn-cs"/>
        </a:defRPr>
      </a:lvl4pPr>
      <a:lvl5pPr marL="3455883" algn="l" defTabSz="1727942" rtl="0" eaLnBrk="1" latinLnBrk="0" hangingPunct="1">
        <a:defRPr sz="3401" kern="1200">
          <a:solidFill>
            <a:schemeClr val="tx1"/>
          </a:solidFill>
          <a:latin typeface="+mn-lt"/>
          <a:ea typeface="+mn-ea"/>
          <a:cs typeface="+mn-cs"/>
        </a:defRPr>
      </a:lvl5pPr>
      <a:lvl6pPr marL="4319854" algn="l" defTabSz="1727942" rtl="0" eaLnBrk="1" latinLnBrk="0" hangingPunct="1">
        <a:defRPr sz="3401" kern="1200">
          <a:solidFill>
            <a:schemeClr val="tx1"/>
          </a:solidFill>
          <a:latin typeface="+mn-lt"/>
          <a:ea typeface="+mn-ea"/>
          <a:cs typeface="+mn-cs"/>
        </a:defRPr>
      </a:lvl6pPr>
      <a:lvl7pPr marL="5183825" algn="l" defTabSz="1727942" rtl="0" eaLnBrk="1" latinLnBrk="0" hangingPunct="1">
        <a:defRPr sz="3401" kern="1200">
          <a:solidFill>
            <a:schemeClr val="tx1"/>
          </a:solidFill>
          <a:latin typeface="+mn-lt"/>
          <a:ea typeface="+mn-ea"/>
          <a:cs typeface="+mn-cs"/>
        </a:defRPr>
      </a:lvl7pPr>
      <a:lvl8pPr marL="6047796" algn="l" defTabSz="1727942" rtl="0" eaLnBrk="1" latinLnBrk="0" hangingPunct="1">
        <a:defRPr sz="3401" kern="1200">
          <a:solidFill>
            <a:schemeClr val="tx1"/>
          </a:solidFill>
          <a:latin typeface="+mn-lt"/>
          <a:ea typeface="+mn-ea"/>
          <a:cs typeface="+mn-cs"/>
        </a:defRPr>
      </a:lvl8pPr>
      <a:lvl9pPr marL="6911767" algn="l" defTabSz="1727942" rtl="0" eaLnBrk="1" latinLnBrk="0" hangingPunct="1">
        <a:defRPr sz="3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流程图: 过程 15"/>
          <p:cNvSpPr/>
          <p:nvPr/>
        </p:nvSpPr>
        <p:spPr>
          <a:xfrm>
            <a:off x="0" y="10260439"/>
            <a:ext cx="23039469" cy="2699911"/>
          </a:xfrm>
          <a:prstGeom prst="flowChartProcess">
            <a:avLst/>
          </a:prstGeom>
          <a:solidFill>
            <a:srgbClr val="87A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533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7D501F0-FA97-4424-A9C8-A6EA4D49898C}"/>
              </a:ext>
            </a:extLst>
          </p:cNvPr>
          <p:cNvGrpSpPr/>
          <p:nvPr/>
        </p:nvGrpSpPr>
        <p:grpSpPr>
          <a:xfrm>
            <a:off x="3836180" y="4500175"/>
            <a:ext cx="15367028" cy="4980305"/>
            <a:chOff x="5266365" y="4481724"/>
            <a:chExt cx="13633330" cy="4980305"/>
          </a:xfrm>
        </p:grpSpPr>
        <p:sp>
          <p:nvSpPr>
            <p:cNvPr id="10" name="TextBox 29">
              <a:extLst>
                <a:ext uri="{FF2B5EF4-FFF2-40B4-BE49-F238E27FC236}">
                  <a16:creationId xmlns:a16="http://schemas.microsoft.com/office/drawing/2014/main" xmlns="" id="{F9D43B12-AC98-4BB4-933D-F127548715CE}"/>
                </a:ext>
              </a:extLst>
            </p:cNvPr>
            <p:cNvSpPr txBox="1"/>
            <p:nvPr/>
          </p:nvSpPr>
          <p:spPr>
            <a:xfrm>
              <a:off x="5266365" y="4481724"/>
              <a:ext cx="13633330" cy="1585153"/>
            </a:xfrm>
            <a:prstGeom prst="rect">
              <a:avLst/>
            </a:prstGeom>
            <a:noFill/>
          </p:spPr>
          <p:txBody>
            <a:bodyPr wrap="square" rtlCol="0" anchor="t" anchorCtr="0">
              <a:noAutofit/>
            </a:bodyPr>
            <a:lstStyle/>
            <a:p>
              <a:pPr algn="ctr">
                <a:lnSpc>
                  <a:spcPct val="105000"/>
                </a:lnSpc>
              </a:pPr>
              <a:r>
                <a:rPr lang="en-US" altLang="zh-CN" sz="8000" b="1" dirty="0">
                  <a:solidFill>
                    <a:srgbClr val="00B05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《android</a:t>
              </a:r>
              <a:r>
                <a:rPr lang="zh-CN" altLang="en-US" sz="8000" b="1" dirty="0">
                  <a:solidFill>
                    <a:srgbClr val="00B05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移动互联网高级开发</a:t>
              </a:r>
              <a:r>
                <a:rPr lang="en-US" altLang="zh-CN" sz="8000" b="1" dirty="0" smtClean="0">
                  <a:solidFill>
                    <a:srgbClr val="00B05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Times New Roman" panose="02020603050405020304" pitchFamily="18" charset="0"/>
                </a:rPr>
                <a:t>》</a:t>
              </a:r>
              <a:endParaRPr lang="zh-CN" altLang="en-US" sz="80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53">
              <a:extLst>
                <a:ext uri="{FF2B5EF4-FFF2-40B4-BE49-F238E27FC236}">
                  <a16:creationId xmlns:a16="http://schemas.microsoft.com/office/drawing/2014/main" xmlns="" id="{371E43EE-F17E-4BD8-91BC-7673B2926E02}"/>
                </a:ext>
              </a:extLst>
            </p:cNvPr>
            <p:cNvSpPr txBox="1"/>
            <p:nvPr/>
          </p:nvSpPr>
          <p:spPr>
            <a:xfrm>
              <a:off x="6460865" y="6385171"/>
              <a:ext cx="109350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dirty="0" err="1" smtClean="0">
                  <a:solidFill>
                    <a:srgbClr val="00B05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Noto Sans CJK SC Medium" charset="-122"/>
                </a:rPr>
                <a:t>Vip</a:t>
              </a:r>
              <a:r>
                <a:rPr lang="zh-CN" altLang="en-US" sz="6600" dirty="0" smtClean="0">
                  <a:solidFill>
                    <a:srgbClr val="00B05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Noto Sans CJK SC Medium" charset="-122"/>
                </a:rPr>
                <a:t>试听课</a:t>
              </a:r>
              <a:endParaRPr lang="zh-CN" altLang="en-US" sz="6600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CJK SC Medium" charset="-122"/>
              </a:endParaRPr>
            </a:p>
          </p:txBody>
        </p:sp>
        <p:sp>
          <p:nvSpPr>
            <p:cNvPr id="17" name="TextBox 53">
              <a:extLst>
                <a:ext uri="{FF2B5EF4-FFF2-40B4-BE49-F238E27FC236}">
                  <a16:creationId xmlns:a16="http://schemas.microsoft.com/office/drawing/2014/main" xmlns="" id="{F9DF0C96-B9CE-45CD-B3CE-CD65703A3DCD}"/>
                </a:ext>
              </a:extLst>
            </p:cNvPr>
            <p:cNvSpPr txBox="1"/>
            <p:nvPr/>
          </p:nvSpPr>
          <p:spPr>
            <a:xfrm>
              <a:off x="6615530" y="8815698"/>
              <a:ext cx="10935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Noto Sans CJK SC Medium" charset="-122"/>
                </a:rPr>
                <a:t>用代码码出自己牛逼的人生</a:t>
              </a:r>
              <a:endPara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CJK SC Medium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039803" y="1465187"/>
            <a:ext cx="10453405" cy="1729988"/>
            <a:chOff x="7039803" y="1465187"/>
            <a:chExt cx="10453405" cy="1729988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5C12BDFC-3B32-44E8-B922-9E5F28858A76}"/>
                </a:ext>
              </a:extLst>
            </p:cNvPr>
            <p:cNvGrpSpPr/>
            <p:nvPr/>
          </p:nvGrpSpPr>
          <p:grpSpPr>
            <a:xfrm>
              <a:off x="7039803" y="1715925"/>
              <a:ext cx="4845398" cy="1276993"/>
              <a:chOff x="5624694" y="1705372"/>
              <a:chExt cx="4845398" cy="1276993"/>
            </a:xfrm>
          </p:grpSpPr>
          <p:pic>
            <p:nvPicPr>
              <p:cNvPr id="13" name="图片 12">
                <a:extLst>
                  <a:ext uri="{FF2B5EF4-FFF2-40B4-BE49-F238E27FC236}">
                    <a16:creationId xmlns:a16="http://schemas.microsoft.com/office/drawing/2014/main" xmlns="" id="{7CFD3F3B-22A9-43D9-92D9-0F4143BD87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24694" y="1705372"/>
                <a:ext cx="3800574" cy="1276993"/>
              </a:xfrm>
              <a:prstGeom prst="rect">
                <a:avLst/>
              </a:prstGeom>
            </p:spPr>
          </p:pic>
          <p:sp>
            <p:nvSpPr>
              <p:cNvPr id="14" name="十字形 13">
                <a:extLst>
                  <a:ext uri="{FF2B5EF4-FFF2-40B4-BE49-F238E27FC236}">
                    <a16:creationId xmlns:a16="http://schemas.microsoft.com/office/drawing/2014/main" xmlns="" id="{14A66B0D-B6B1-4CA2-A936-35E77C56E115}"/>
                  </a:ext>
                </a:extLst>
              </p:cNvPr>
              <p:cNvSpPr/>
              <p:nvPr/>
            </p:nvSpPr>
            <p:spPr>
              <a:xfrm>
                <a:off x="9930092" y="2073868"/>
                <a:ext cx="540000" cy="540000"/>
              </a:xfrm>
              <a:prstGeom prst="plus">
                <a:avLst>
                  <a:gd name="adj" fmla="val 42882"/>
                </a:avLst>
              </a:prstGeom>
              <a:solidFill>
                <a:srgbClr val="1577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577BA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pic>
          <p:nvPicPr>
            <p:cNvPr id="18" name="图片 17" descr="logo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390025" y="1465187"/>
              <a:ext cx="1729988" cy="1729988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/>
          </p:nvSpPr>
          <p:spPr>
            <a:xfrm>
              <a:off x="12779694" y="1610361"/>
              <a:ext cx="4713514" cy="1276993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normAutofit lnSpcReduction="10000"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3600" b="1" dirty="0" smtClean="0"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Source Han Sans CN Normal" charset="-122"/>
                </a:rPr>
                <a:t>码牛学院</a:t>
              </a:r>
              <a:endParaRPr lang="en-US" altLang="zh-CN" sz="3600" b="1" dirty="0" smtClean="0"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Source Han Sans CN Normal" charset="-122"/>
                </a:rPr>
                <a:t>代码成就人生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13732068" y="4497152"/>
            <a:ext cx="263980" cy="263980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45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9046437" y="4497152"/>
            <a:ext cx="260981" cy="263980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45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181429" y="2532310"/>
            <a:ext cx="4682640" cy="4490656"/>
            <a:chOff x="9181429" y="2532310"/>
            <a:chExt cx="4682640" cy="4490656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9391405" y="2532310"/>
              <a:ext cx="4262673" cy="4280673"/>
            </a:xfrm>
            <a:prstGeom prst="ellipse">
              <a:avLst/>
            </a:prstGeom>
            <a:solidFill>
              <a:srgbClr val="1475B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4535">
                <a:solidFill>
                  <a:srgbClr val="1475B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8"/>
            <p:cNvSpPr/>
            <p:nvPr/>
          </p:nvSpPr>
          <p:spPr bwMode="auto">
            <a:xfrm>
              <a:off x="9181429" y="4653147"/>
              <a:ext cx="4682640" cy="2369819"/>
            </a:xfrm>
            <a:custGeom>
              <a:avLst/>
              <a:gdLst>
                <a:gd name="T0" fmla="*/ 3963 w 3963"/>
                <a:gd name="T1" fmla="*/ 0 h 1997"/>
                <a:gd name="T2" fmla="*/ 3963 w 3963"/>
                <a:gd name="T3" fmla="*/ 16 h 1997"/>
                <a:gd name="T4" fmla="*/ 1982 w 3963"/>
                <a:gd name="T5" fmla="*/ 1997 h 1997"/>
                <a:gd name="T6" fmla="*/ 0 w 3963"/>
                <a:gd name="T7" fmla="*/ 16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3" h="1997">
                  <a:moveTo>
                    <a:pt x="3963" y="0"/>
                  </a:moveTo>
                  <a:cubicBezTo>
                    <a:pt x="3963" y="5"/>
                    <a:pt x="3963" y="11"/>
                    <a:pt x="3963" y="16"/>
                  </a:cubicBezTo>
                  <a:cubicBezTo>
                    <a:pt x="3963" y="1110"/>
                    <a:pt x="3076" y="1997"/>
                    <a:pt x="1982" y="1997"/>
                  </a:cubicBezTo>
                  <a:cubicBezTo>
                    <a:pt x="888" y="1997"/>
                    <a:pt x="0" y="1110"/>
                    <a:pt x="0" y="16"/>
                  </a:cubicBezTo>
                </a:path>
              </a:pathLst>
            </a:custGeom>
            <a:noFill/>
            <a:ln w="8" cap="flat" cmpd="sng">
              <a:solidFill>
                <a:srgbClr val="4E4B49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453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10259694" y="3052332"/>
              <a:ext cx="2872336" cy="300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sz="18900" dirty="0" smtClean="0">
                  <a:solidFill>
                    <a:srgbClr val="F8F8F8"/>
                  </a:solidFill>
                  <a:latin typeface="宋体" panose="02010600030101010101" pitchFamily="2" charset="-122"/>
                </a:rPr>
                <a:t>0</a:t>
              </a:r>
              <a:r>
                <a:rPr lang="en-US" altLang="zh-CN" sz="18900" dirty="0" smtClean="0">
                  <a:solidFill>
                    <a:srgbClr val="F8F8F8"/>
                  </a:solidFill>
                  <a:latin typeface="宋体" panose="02010600030101010101" pitchFamily="2" charset="-122"/>
                </a:rPr>
                <a:t>2 </a:t>
              </a:r>
              <a:endParaRPr lang="zh-CN" altLang="en-US" sz="18900" dirty="0">
                <a:solidFill>
                  <a:srgbClr val="F8F8F8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5941664" y="7769902"/>
            <a:ext cx="11156144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5451820" y="8009502"/>
            <a:ext cx="1291889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6000" dirty="0">
                <a:latin typeface="思源黑体 CN Bold" panose="020B0800000000000000" charset="-122"/>
                <a:ea typeface="思源黑体 CN Bold" panose="020B0800000000000000" charset="-122"/>
              </a:rPr>
              <a:t>Proxy</a:t>
            </a:r>
            <a:r>
              <a:rPr lang="zh-CN" altLang="en-US" sz="6000" dirty="0" smtClean="0">
                <a:latin typeface="思源黑体 CN Bold" panose="020B0800000000000000" charset="-122"/>
                <a:ea typeface="思源黑体 CN Bold" panose="020B0800000000000000" charset="-122"/>
              </a:rPr>
              <a:t>动态代理如何实现代理</a:t>
            </a:r>
            <a:endParaRPr lang="zh-CN" altLang="en-US" sz="6000" dirty="0"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45038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720445" y="553250"/>
            <a:ext cx="21598498" cy="1100882"/>
          </a:xfrm>
          <a:prstGeom prst="rect">
            <a:avLst/>
          </a:prstGeom>
        </p:spPr>
        <p:txBody>
          <a:bodyPr vert="horz" lIns="121910" tIns="60956" rIns="121910" bIns="60956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sz="6600" dirty="0" smtClean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Proxy</a:t>
            </a:r>
            <a:r>
              <a:rPr lang="zh-CN" altLang="en-US" sz="6600" dirty="0" smtClean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核心原理</a:t>
            </a:r>
            <a:endParaRPr lang="zh-CN" altLang="en-US" sz="6600" dirty="0">
              <a:solidFill>
                <a:srgbClr val="1577BA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03043" y="2523067"/>
            <a:ext cx="5805000" cy="67210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核心原理</a:t>
            </a:r>
            <a:endParaRPr lang="en-US" altLang="zh-CN" sz="2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4694" y="3195175"/>
            <a:ext cx="21195000" cy="2025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2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编译</a:t>
            </a:r>
            <a:r>
              <a:rPr lang="zh-CN" altLang="en-US" sz="32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时 ，代理对象的</a:t>
            </a:r>
            <a:r>
              <a:rPr lang="en-US" altLang="zh-CN" sz="32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class</a:t>
            </a:r>
            <a:r>
              <a:rPr lang="zh-CN" altLang="en-US" sz="32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并不存在，当需要调用</a:t>
            </a:r>
            <a:r>
              <a:rPr lang="en-US" altLang="zh-CN" sz="3200" dirty="0" err="1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Proxy.newProxyInstance</a:t>
            </a:r>
            <a:r>
              <a:rPr lang="zh-CN" altLang="en-US" sz="32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时，会构建一个</a:t>
            </a:r>
            <a:r>
              <a:rPr lang="en-US" altLang="zh-CN" sz="32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Proxy0</a:t>
            </a:r>
            <a:r>
              <a:rPr lang="zh-CN" altLang="en-US" sz="32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的</a:t>
            </a:r>
            <a:r>
              <a:rPr lang="en-US" altLang="zh-CN" sz="32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class</a:t>
            </a:r>
            <a:r>
              <a:rPr lang="zh-CN" altLang="en-US" sz="32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字节码，并且加载到内存，</a:t>
            </a:r>
            <a:endParaRPr lang="en-US" altLang="zh-CN" sz="32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9549" y="7456213"/>
            <a:ext cx="2604170" cy="335800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3016" y="6705175"/>
            <a:ext cx="4140175" cy="4140175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7339777" y="6639986"/>
            <a:ext cx="4744206" cy="4955939"/>
            <a:chOff x="8099694" y="6946911"/>
            <a:chExt cx="4744206" cy="495593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55174" y="6946911"/>
              <a:ext cx="1809520" cy="257458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99694" y="7428910"/>
              <a:ext cx="4744206" cy="3465175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8345954" y="10687850"/>
              <a:ext cx="4077508" cy="1215000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400" dirty="0" smtClean="0">
                  <a:solidFill>
                    <a:srgbClr val="1577BA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Source Han Sans CN Normal" charset="-122"/>
                </a:rPr>
                <a:t>David</a:t>
              </a:r>
              <a:r>
                <a:rPr lang="zh-CN" altLang="en-US" sz="2400" dirty="0" smtClean="0">
                  <a:solidFill>
                    <a:srgbClr val="1577BA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Source Han Sans CN Normal" charset="-122"/>
                </a:rPr>
                <a:t>代购</a:t>
              </a:r>
              <a:endParaRPr lang="zh-CN" altLang="en-US" sz="2400" dirty="0">
                <a:solidFill>
                  <a:srgbClr val="1577BA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6132448" y="10390250"/>
            <a:ext cx="4077508" cy="12150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1577BA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A</a:t>
            </a:r>
            <a:r>
              <a:rPr lang="zh-CN" altLang="en-US" sz="2400" dirty="0" smtClean="0">
                <a:solidFill>
                  <a:srgbClr val="1577BA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情趣用品公司</a:t>
            </a:r>
            <a:endParaRPr lang="zh-CN" altLang="en-US" sz="2400" dirty="0">
              <a:solidFill>
                <a:srgbClr val="1577BA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4694" y="6050001"/>
            <a:ext cx="8086940" cy="5609142"/>
          </a:xfrm>
          <a:prstGeom prst="rect">
            <a:avLst/>
          </a:prstGeom>
        </p:spPr>
      </p:pic>
      <p:sp>
        <p:nvSpPr>
          <p:cNvPr id="13" name="左右箭头 12"/>
          <p:cNvSpPr/>
          <p:nvPr/>
        </p:nvSpPr>
        <p:spPr>
          <a:xfrm>
            <a:off x="4184694" y="8775262"/>
            <a:ext cx="11790000" cy="719913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13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13732068" y="4497152"/>
            <a:ext cx="263980" cy="263980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45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9046437" y="4497152"/>
            <a:ext cx="260981" cy="263980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45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181429" y="2532310"/>
            <a:ext cx="4682640" cy="4490656"/>
            <a:chOff x="9181429" y="2532310"/>
            <a:chExt cx="4682640" cy="4490656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9391405" y="2532310"/>
              <a:ext cx="4262673" cy="4280673"/>
            </a:xfrm>
            <a:prstGeom prst="ellipse">
              <a:avLst/>
            </a:prstGeom>
            <a:solidFill>
              <a:srgbClr val="1475B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4535">
                <a:solidFill>
                  <a:srgbClr val="1475B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8"/>
            <p:cNvSpPr/>
            <p:nvPr/>
          </p:nvSpPr>
          <p:spPr bwMode="auto">
            <a:xfrm>
              <a:off x="9181429" y="4653147"/>
              <a:ext cx="4682640" cy="2369819"/>
            </a:xfrm>
            <a:custGeom>
              <a:avLst/>
              <a:gdLst>
                <a:gd name="T0" fmla="*/ 3963 w 3963"/>
                <a:gd name="T1" fmla="*/ 0 h 1997"/>
                <a:gd name="T2" fmla="*/ 3963 w 3963"/>
                <a:gd name="T3" fmla="*/ 16 h 1997"/>
                <a:gd name="T4" fmla="*/ 1982 w 3963"/>
                <a:gd name="T5" fmla="*/ 1997 h 1997"/>
                <a:gd name="T6" fmla="*/ 0 w 3963"/>
                <a:gd name="T7" fmla="*/ 16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3" h="1997">
                  <a:moveTo>
                    <a:pt x="3963" y="0"/>
                  </a:moveTo>
                  <a:cubicBezTo>
                    <a:pt x="3963" y="5"/>
                    <a:pt x="3963" y="11"/>
                    <a:pt x="3963" y="16"/>
                  </a:cubicBezTo>
                  <a:cubicBezTo>
                    <a:pt x="3963" y="1110"/>
                    <a:pt x="3076" y="1997"/>
                    <a:pt x="1982" y="1997"/>
                  </a:cubicBezTo>
                  <a:cubicBezTo>
                    <a:pt x="888" y="1997"/>
                    <a:pt x="0" y="1110"/>
                    <a:pt x="0" y="16"/>
                  </a:cubicBezTo>
                </a:path>
              </a:pathLst>
            </a:custGeom>
            <a:noFill/>
            <a:ln w="8" cap="flat" cmpd="sng">
              <a:solidFill>
                <a:srgbClr val="4E4B49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453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10259694" y="3052332"/>
              <a:ext cx="2872336" cy="300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sz="18900" dirty="0" smtClean="0">
                  <a:solidFill>
                    <a:srgbClr val="F8F8F8"/>
                  </a:solidFill>
                  <a:latin typeface="宋体" panose="02010600030101010101" pitchFamily="2" charset="-122"/>
                </a:rPr>
                <a:t>0</a:t>
              </a:r>
              <a:r>
                <a:rPr lang="en-US" sz="18900" dirty="0">
                  <a:solidFill>
                    <a:srgbClr val="F8F8F8"/>
                  </a:solidFill>
                  <a:latin typeface="宋体" panose="02010600030101010101" pitchFamily="2" charset="-122"/>
                </a:rPr>
                <a:t>3</a:t>
              </a:r>
              <a:r>
                <a:rPr lang="en-US" altLang="zh-CN" sz="18900" dirty="0" smtClean="0">
                  <a:solidFill>
                    <a:srgbClr val="F8F8F8"/>
                  </a:solidFill>
                  <a:latin typeface="宋体" panose="02010600030101010101" pitchFamily="2" charset="-122"/>
                </a:rPr>
                <a:t> </a:t>
              </a:r>
              <a:endParaRPr lang="zh-CN" altLang="en-US" sz="18900" dirty="0">
                <a:solidFill>
                  <a:srgbClr val="F8F8F8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5941664" y="7769902"/>
            <a:ext cx="11156144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5451820" y="8009502"/>
            <a:ext cx="1291889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6000" dirty="0" err="1" smtClean="0">
                <a:latin typeface="思源黑体 CN Bold" panose="020B0800000000000000" charset="-122"/>
                <a:ea typeface="思源黑体 CN Bold" panose="020B0800000000000000" charset="-122"/>
              </a:rPr>
              <a:t>ProxyGenerator</a:t>
            </a:r>
            <a:r>
              <a:rPr lang="zh-CN" altLang="en-US" sz="6000" dirty="0" smtClean="0">
                <a:latin typeface="思源黑体 CN Bold" panose="020B0800000000000000" charset="-122"/>
                <a:ea typeface="思源黑体 CN Bold" panose="020B0800000000000000" charset="-122"/>
              </a:rPr>
              <a:t>如何生成一个</a:t>
            </a:r>
            <a:r>
              <a:rPr lang="en-US" altLang="zh-CN" sz="6000" dirty="0" smtClean="0">
                <a:latin typeface="思源黑体 CN Bold" panose="020B0800000000000000" charset="-122"/>
                <a:ea typeface="思源黑体 CN Bold" panose="020B0800000000000000" charset="-122"/>
              </a:rPr>
              <a:t>Class</a:t>
            </a:r>
            <a:r>
              <a:rPr lang="zh-CN" altLang="en-US" sz="6000" dirty="0" smtClean="0">
                <a:latin typeface="思源黑体 CN Bold" panose="020B0800000000000000" charset="-122"/>
                <a:ea typeface="思源黑体 CN Bold" panose="020B0800000000000000" charset="-122"/>
              </a:rPr>
              <a:t>文件</a:t>
            </a:r>
            <a:endParaRPr lang="zh-CN" altLang="en-US" sz="6000" dirty="0"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0298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720445" y="553250"/>
            <a:ext cx="21598500" cy="1100882"/>
          </a:xfrm>
          <a:prstGeom prst="rect">
            <a:avLst/>
          </a:prstGeom>
        </p:spPr>
        <p:txBody>
          <a:bodyPr vert="horz" lIns="121910" tIns="60956" rIns="121910" bIns="60956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sz="6600" dirty="0" err="1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ProxyGenerator</a:t>
            </a:r>
            <a:endParaRPr lang="zh-CN" altLang="en-US" sz="6600" dirty="0">
              <a:solidFill>
                <a:srgbClr val="1577BA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01150" y="2517126"/>
            <a:ext cx="1863709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en-US" altLang="zh-CN" sz="4400" dirty="0" smtClean="0">
                <a:solidFill>
                  <a:srgbClr val="1577BA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1</a:t>
            </a:r>
            <a:r>
              <a:rPr lang="zh-CN" altLang="en-US" sz="4400" dirty="0" smtClean="0">
                <a:solidFill>
                  <a:srgbClr val="1577BA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、</a:t>
            </a:r>
            <a:r>
              <a:rPr lang="en-US" altLang="zh-CN" sz="4400" dirty="0" err="1">
                <a:solidFill>
                  <a:srgbClr val="1577BA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ProxyGenerator</a:t>
            </a:r>
            <a:r>
              <a:rPr lang="zh-CN" altLang="en-US" sz="4400" dirty="0" smtClean="0">
                <a:solidFill>
                  <a:srgbClr val="1577BA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：</a:t>
            </a:r>
            <a:r>
              <a:rPr lang="zh-CN" altLang="en-US" sz="44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能能够在运行时生成一个对象，而这个对象是实现了该接口，</a:t>
            </a:r>
            <a:endParaRPr lang="en-US" altLang="zh-CN" sz="44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sym typeface="+mn-ea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4400" dirty="0" smtClean="0">
                <a:solidFill>
                  <a:schemeClr val="tx1"/>
                </a:solidFill>
                <a:latin typeface="思源黑体 CN Medium" panose="020B0600000000000000" pitchFamily="34" charset="-122"/>
                <a:ea typeface="思源黑体 CN Normal" panose="020B0400000000000000" pitchFamily="34" charset="-122"/>
                <a:sym typeface="+mn-ea"/>
              </a:rPr>
              <a:t>这个对象所属的类是一个全新的</a:t>
            </a:r>
            <a:r>
              <a:rPr lang="en-US" altLang="zh-CN" sz="4400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class</a:t>
            </a:r>
            <a:r>
              <a:rPr lang="zh-CN" altLang="en-US" sz="4400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。 </a:t>
            </a:r>
            <a:r>
              <a:rPr lang="en-US" altLang="zh-CN" sz="4400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Class</a:t>
            </a:r>
            <a:r>
              <a:rPr lang="zh-CN" altLang="en-US" sz="4400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需要生成才能加载。</a:t>
            </a:r>
            <a:endParaRPr lang="en-US" altLang="zh-CN" sz="4400" dirty="0" smtClean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  <a:p>
            <a:r>
              <a:rPr lang="zh-CN" altLang="en-US" sz="4400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而</a:t>
            </a:r>
            <a:r>
              <a:rPr lang="en-US" altLang="zh-CN" sz="4800" dirty="0" err="1" smtClean="0">
                <a:solidFill>
                  <a:srgbClr val="1577BA"/>
                </a:solidFill>
                <a:ea typeface="思源黑体 CN Bold" panose="020B0800000000000000"/>
              </a:rPr>
              <a:t>ProxyGenerator</a:t>
            </a:r>
            <a:r>
              <a:rPr lang="zh-CN" alt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思源黑体 CN Bold" panose="020B0800000000000000"/>
              </a:rPr>
              <a:t>在运行时，是做生成</a:t>
            </a:r>
            <a:r>
              <a:rPr lang="en-US" altLang="zh-CN" sz="4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思源黑体 CN Bold" panose="020B0800000000000000"/>
              </a:rPr>
              <a:t>class</a:t>
            </a:r>
            <a:r>
              <a:rPr lang="zh-CN" alt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思源黑体 CN Bold" panose="020B0800000000000000"/>
              </a:rPr>
              <a:t>字节码</a:t>
            </a:r>
            <a:endParaRPr lang="zh-CN" altLang="en-US" sz="4800" dirty="0">
              <a:solidFill>
                <a:schemeClr val="tx1">
                  <a:lumMod val="85000"/>
                  <a:lumOff val="15000"/>
                </a:schemeClr>
              </a:solidFill>
              <a:ea typeface="思源黑体 CN Bold" panose="020B0800000000000000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endParaRPr lang="en-US" altLang="zh-CN" sz="4800" dirty="0" smtClean="0">
              <a:solidFill>
                <a:schemeClr val="tx1"/>
              </a:solidFill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  <a:buClr>
                <a:srgbClr val="1577BA"/>
              </a:buClr>
            </a:pPr>
            <a:endParaRPr lang="zh-CN" altLang="en-US" sz="44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643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13732068" y="4497152"/>
            <a:ext cx="263980" cy="263980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45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9046437" y="4497152"/>
            <a:ext cx="260981" cy="263980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45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181429" y="2532310"/>
            <a:ext cx="4682640" cy="4490656"/>
            <a:chOff x="9181429" y="2532310"/>
            <a:chExt cx="4682640" cy="4490656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9391405" y="2532310"/>
              <a:ext cx="4262673" cy="4280673"/>
            </a:xfrm>
            <a:prstGeom prst="ellipse">
              <a:avLst/>
            </a:prstGeom>
            <a:solidFill>
              <a:srgbClr val="1475B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4535">
                <a:solidFill>
                  <a:srgbClr val="1475B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8"/>
            <p:cNvSpPr/>
            <p:nvPr/>
          </p:nvSpPr>
          <p:spPr bwMode="auto">
            <a:xfrm>
              <a:off x="9181429" y="4653147"/>
              <a:ext cx="4682640" cy="2369819"/>
            </a:xfrm>
            <a:custGeom>
              <a:avLst/>
              <a:gdLst>
                <a:gd name="T0" fmla="*/ 3963 w 3963"/>
                <a:gd name="T1" fmla="*/ 0 h 1997"/>
                <a:gd name="T2" fmla="*/ 3963 w 3963"/>
                <a:gd name="T3" fmla="*/ 16 h 1997"/>
                <a:gd name="T4" fmla="*/ 1982 w 3963"/>
                <a:gd name="T5" fmla="*/ 1997 h 1997"/>
                <a:gd name="T6" fmla="*/ 0 w 3963"/>
                <a:gd name="T7" fmla="*/ 16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3" h="1997">
                  <a:moveTo>
                    <a:pt x="3963" y="0"/>
                  </a:moveTo>
                  <a:cubicBezTo>
                    <a:pt x="3963" y="5"/>
                    <a:pt x="3963" y="11"/>
                    <a:pt x="3963" y="16"/>
                  </a:cubicBezTo>
                  <a:cubicBezTo>
                    <a:pt x="3963" y="1110"/>
                    <a:pt x="3076" y="1997"/>
                    <a:pt x="1982" y="1997"/>
                  </a:cubicBezTo>
                  <a:cubicBezTo>
                    <a:pt x="888" y="1997"/>
                    <a:pt x="0" y="1110"/>
                    <a:pt x="0" y="16"/>
                  </a:cubicBezTo>
                </a:path>
              </a:pathLst>
            </a:custGeom>
            <a:noFill/>
            <a:ln w="8" cap="flat" cmpd="sng">
              <a:solidFill>
                <a:srgbClr val="4E4B49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453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10259694" y="3052332"/>
              <a:ext cx="2872336" cy="300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sz="18900" dirty="0" smtClean="0">
                  <a:solidFill>
                    <a:srgbClr val="F8F8F8"/>
                  </a:solidFill>
                  <a:latin typeface="宋体" panose="02010600030101010101" pitchFamily="2" charset="-122"/>
                </a:rPr>
                <a:t>0</a:t>
              </a:r>
              <a:r>
                <a:rPr lang="en-US" sz="18900" dirty="0">
                  <a:solidFill>
                    <a:srgbClr val="F8F8F8"/>
                  </a:solidFill>
                  <a:latin typeface="宋体" panose="02010600030101010101" pitchFamily="2" charset="-122"/>
                </a:rPr>
                <a:t>3</a:t>
              </a:r>
              <a:r>
                <a:rPr lang="en-US" altLang="zh-CN" sz="18900" dirty="0" smtClean="0">
                  <a:solidFill>
                    <a:srgbClr val="F8F8F8"/>
                  </a:solidFill>
                  <a:latin typeface="宋体" panose="02010600030101010101" pitchFamily="2" charset="-122"/>
                </a:rPr>
                <a:t> </a:t>
              </a:r>
              <a:endParaRPr lang="zh-CN" altLang="en-US" sz="18900" dirty="0">
                <a:solidFill>
                  <a:srgbClr val="F8F8F8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5941664" y="7769902"/>
            <a:ext cx="11156144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5451820" y="8009502"/>
            <a:ext cx="1291889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000" dirty="0">
                <a:latin typeface="思源黑体 CN Bold" panose="020B0800000000000000" charset="-122"/>
                <a:ea typeface="思源黑体 CN Bold" panose="020B0800000000000000" charset="-122"/>
              </a:rPr>
              <a:t>什么</a:t>
            </a:r>
            <a:r>
              <a:rPr lang="zh-CN" altLang="en-US" sz="6000" dirty="0" smtClean="0">
                <a:latin typeface="思源黑体 CN Bold" panose="020B0800000000000000" charset="-122"/>
                <a:ea typeface="思源黑体 CN Bold" panose="020B0800000000000000" charset="-122"/>
              </a:rPr>
              <a:t>是</a:t>
            </a:r>
            <a:r>
              <a:rPr lang="en-US" altLang="zh-CN" sz="6000" dirty="0" smtClean="0">
                <a:latin typeface="思源黑体 CN Bold" panose="020B0800000000000000" charset="-122"/>
                <a:ea typeface="思源黑体 CN Bold" panose="020B0800000000000000" charset="-122"/>
              </a:rPr>
              <a:t>IOC</a:t>
            </a:r>
            <a:endParaRPr lang="zh-CN" altLang="en-US" sz="6000" dirty="0"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05763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720445" y="553250"/>
            <a:ext cx="21598500" cy="1100882"/>
          </a:xfrm>
          <a:prstGeom prst="rect">
            <a:avLst/>
          </a:prstGeom>
        </p:spPr>
        <p:txBody>
          <a:bodyPr vert="horz" lIns="121910" tIns="60956" rIns="121910" bIns="60956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sz="6600" dirty="0" smtClean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IOC</a:t>
            </a:r>
            <a:r>
              <a:rPr lang="zh-CN" altLang="en-US" sz="6600" dirty="0" smtClean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定义</a:t>
            </a:r>
            <a:endParaRPr lang="zh-CN" altLang="en-US" sz="6600" dirty="0">
              <a:solidFill>
                <a:srgbClr val="1577BA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01150" y="2517126"/>
            <a:ext cx="18637090" cy="988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en-US" altLang="zh-CN" sz="4400" dirty="0">
                <a:solidFill>
                  <a:srgbClr val="1577BA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IOC</a:t>
            </a:r>
            <a:r>
              <a: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是</a:t>
            </a:r>
            <a:r>
              <a:rPr lang="en-US" altLang="zh-CN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Inversion of Control</a:t>
            </a:r>
            <a:r>
              <a: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的缩写</a:t>
            </a:r>
            <a:r>
              <a:rPr lang="zh-CN" altLang="en-US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，翻译</a:t>
            </a:r>
            <a:r>
              <a:rPr lang="zh-CN" altLang="en-US" sz="4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成“控制反转”。</a:t>
            </a:r>
            <a:endParaRPr lang="zh-CN" altLang="en-US" sz="4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9694" y="5310175"/>
            <a:ext cx="5959629" cy="2655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80618" y="5329266"/>
            <a:ext cx="5414300" cy="2635909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>
            <a:off x="7109694" y="6615175"/>
            <a:ext cx="342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979694" y="9090175"/>
            <a:ext cx="18637090" cy="1134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bg1"/>
                </a:solidFill>
              </a:defRPr>
            </a:lvl1pPr>
          </a:lstStyle>
          <a:p>
            <a:pPr>
              <a:lnSpc>
                <a:spcPct val="150000"/>
              </a:lnSpc>
              <a:buClr>
                <a:srgbClr val="1577BA"/>
              </a:buClr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大家看到了吧，由于引进了中间位置的“第三方”，也就是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IOC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容器，使得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A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、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B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、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C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、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D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这</a:t>
            </a: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4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sym typeface="+mn-ea"/>
              </a:rPr>
              <a:t>个对象没有了耦合关系，齿轮之间的传动全部依靠“第三方”了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760247" y="5800508"/>
            <a:ext cx="2250000" cy="904963"/>
          </a:xfrm>
          <a:prstGeom prst="rect">
            <a:avLst/>
          </a:prstGeom>
        </p:spPr>
        <p:txBody>
          <a:bodyPr vert="horz" wrap="square" lIns="91440" tIns="45720" rIns="91440" bIns="45720" rtlCol="0">
            <a:normAutofit fontScale="77500" lnSpcReduction="20000"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/>
              <a:t>IOC</a:t>
            </a:r>
            <a:r>
              <a:rPr lang="zh-CN" altLang="en-US" sz="3200" dirty="0" smtClean="0"/>
              <a:t>容器拿掉后</a:t>
            </a:r>
            <a:endParaRPr lang="zh-CN" altLang="en-US" sz="3200" dirty="0">
              <a:solidFill>
                <a:srgbClr val="1577BA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71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720445" y="553250"/>
            <a:ext cx="21598498" cy="1100882"/>
          </a:xfrm>
          <a:prstGeom prst="rect">
            <a:avLst/>
          </a:prstGeom>
        </p:spPr>
        <p:txBody>
          <a:bodyPr vert="horz" lIns="121910" tIns="60956" rIns="121910" bIns="60956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sz="5400" dirty="0" smtClean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David</a:t>
            </a:r>
            <a:r>
              <a:rPr lang="zh-CN" altLang="en-US" sz="5400" dirty="0" smtClean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上次去非诚勿扰成功牵手</a:t>
            </a:r>
            <a:r>
              <a:rPr lang="en-US" altLang="zh-CN" sz="5400" dirty="0" smtClean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20</a:t>
            </a:r>
            <a:r>
              <a:rPr lang="zh-CN" altLang="en-US" sz="5400" dirty="0" smtClean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位女嘉宾</a:t>
            </a:r>
            <a:endParaRPr lang="zh-CN" altLang="en-US" sz="5400" dirty="0">
              <a:solidFill>
                <a:srgbClr val="1577BA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0176" y="3206194"/>
            <a:ext cx="10720850" cy="7140044"/>
          </a:xfrm>
          <a:prstGeom prst="rect">
            <a:avLst/>
          </a:prstGeom>
        </p:spPr>
      </p:pic>
      <p:sp>
        <p:nvSpPr>
          <p:cNvPr id="30" name="内容占位符 3"/>
          <p:cNvSpPr txBox="1"/>
          <p:nvPr/>
        </p:nvSpPr>
        <p:spPr>
          <a:xfrm>
            <a:off x="1574694" y="3514791"/>
            <a:ext cx="7351988" cy="6831447"/>
          </a:xfrm>
          <a:prstGeom prst="rect">
            <a:avLst/>
          </a:prstGeom>
        </p:spPr>
        <p:txBody>
          <a:bodyPr vert="horz" lIns="91435" tIns="45718" rIns="91435" bIns="45718" rtlCol="0" anchor="t" anchorCtr="0">
            <a:normAutofit/>
          </a:bodyPr>
          <a:lstStyle>
            <a:lvl1pPr marL="0" indent="0" algn="l" defTabSz="2303145" rtl="0" eaLnBrk="1" latinLnBrk="0" hangingPunct="1">
              <a:lnSpc>
                <a:spcPct val="150000"/>
              </a:lnSpc>
              <a:spcBef>
                <a:spcPts val="245"/>
              </a:spcBef>
              <a:buFont typeface="Arial" panose="020B0604020202020204" pitchFamily="34" charset="0"/>
              <a:buNone/>
              <a:defRPr sz="6045" b="1" kern="1200">
                <a:solidFill>
                  <a:schemeClr val="tx1"/>
                </a:solidFill>
                <a:latin typeface="思源黑体 CN Normal" panose="020B0400000000000000" charset="-122"/>
                <a:ea typeface="思源黑体 CN Normal" panose="020B0400000000000000" charset="-122"/>
                <a:cs typeface="+mn-cs"/>
              </a:defRPr>
            </a:lvl1pPr>
            <a:lvl2pPr marL="1152525" indent="0" algn="l" defTabSz="2303145" rtl="0" eaLnBrk="1" latinLnBrk="0" hangingPunct="1">
              <a:lnSpc>
                <a:spcPct val="150000"/>
              </a:lnSpc>
              <a:spcBef>
                <a:spcPts val="245"/>
              </a:spcBef>
              <a:buFont typeface="Arial" panose="020B0604020202020204" pitchFamily="34" charset="0"/>
              <a:buNone/>
              <a:defRPr sz="5040" b="1" kern="1200">
                <a:solidFill>
                  <a:schemeClr val="tx1"/>
                </a:solidFill>
                <a:latin typeface="思源黑体 CN Normal" panose="020B0400000000000000" charset="-122"/>
                <a:ea typeface="思源黑体 CN Normal" panose="020B0400000000000000" charset="-122"/>
                <a:cs typeface="+mn-cs"/>
              </a:defRPr>
            </a:lvl2pPr>
            <a:lvl3pPr marL="2303780" indent="0" algn="l" defTabSz="2303145" rtl="0" eaLnBrk="1" latinLnBrk="0" hangingPunct="1">
              <a:lnSpc>
                <a:spcPct val="150000"/>
              </a:lnSpc>
              <a:spcBef>
                <a:spcPts val="245"/>
              </a:spcBef>
              <a:buFont typeface="Arial" panose="020B0604020202020204" pitchFamily="34" charset="0"/>
              <a:buNone/>
              <a:defRPr sz="4535" b="1" kern="1200">
                <a:solidFill>
                  <a:schemeClr val="tx1"/>
                </a:solidFill>
                <a:latin typeface="思源黑体 CN Normal" panose="020B0400000000000000" charset="-122"/>
                <a:ea typeface="思源黑体 CN Normal" panose="020B0400000000000000" charset="-122"/>
                <a:cs typeface="+mn-cs"/>
              </a:defRPr>
            </a:lvl3pPr>
            <a:lvl4pPr marL="3456305" indent="0" algn="l" defTabSz="2303145" rtl="0" eaLnBrk="1" latinLnBrk="0" hangingPunct="1">
              <a:lnSpc>
                <a:spcPct val="150000"/>
              </a:lnSpc>
              <a:spcBef>
                <a:spcPts val="245"/>
              </a:spcBef>
              <a:buFont typeface="Arial" panose="020B0604020202020204" pitchFamily="34" charset="0"/>
              <a:buNone/>
              <a:defRPr sz="4035" b="1" kern="1200">
                <a:solidFill>
                  <a:schemeClr val="tx1"/>
                </a:solidFill>
                <a:latin typeface="思源黑体 CN Normal" panose="020B0400000000000000" charset="-122"/>
                <a:ea typeface="思源黑体 CN Normal" panose="020B0400000000000000" charset="-122"/>
                <a:cs typeface="+mn-cs"/>
              </a:defRPr>
            </a:lvl4pPr>
            <a:lvl5pPr marL="4608195" indent="0" algn="l" defTabSz="2303145" rtl="0" eaLnBrk="1" latinLnBrk="0" hangingPunct="1">
              <a:lnSpc>
                <a:spcPct val="150000"/>
              </a:lnSpc>
              <a:spcBef>
                <a:spcPts val="245"/>
              </a:spcBef>
              <a:buFont typeface="Arial" panose="020B0604020202020204" pitchFamily="34" charset="0"/>
              <a:buNone/>
              <a:defRPr sz="4035" b="1" kern="1200">
                <a:solidFill>
                  <a:schemeClr val="tx1"/>
                </a:solidFill>
                <a:latin typeface="思源黑体 CN Normal" panose="020B0400000000000000" charset="-122"/>
                <a:ea typeface="思源黑体 CN Normal" panose="020B0400000000000000" charset="-122"/>
                <a:cs typeface="+mn-cs"/>
              </a:defRPr>
            </a:lvl5pPr>
            <a:lvl6pPr marL="5759450" indent="0" algn="l" defTabSz="2303145" rtl="0" eaLnBrk="1" latinLnBrk="0" hangingPunct="1">
              <a:spcBef>
                <a:spcPts val="245"/>
              </a:spcBef>
              <a:buFont typeface="Arial" panose="020B0604020202020204" pitchFamily="34" charset="0"/>
              <a:buNone/>
              <a:defRPr sz="403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911975" indent="0" algn="l" defTabSz="2303145" rtl="0" eaLnBrk="1" latinLnBrk="0" hangingPunct="1">
              <a:spcBef>
                <a:spcPts val="245"/>
              </a:spcBef>
              <a:buFont typeface="Arial" panose="020B0604020202020204" pitchFamily="34" charset="0"/>
              <a:buNone/>
              <a:defRPr sz="403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063230" indent="0" algn="l" defTabSz="2303145" rtl="0" eaLnBrk="1" latinLnBrk="0" hangingPunct="1">
              <a:spcBef>
                <a:spcPts val="245"/>
              </a:spcBef>
              <a:buFont typeface="Arial" panose="020B0604020202020204" pitchFamily="34" charset="0"/>
              <a:buNone/>
              <a:defRPr sz="403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215755" indent="0" algn="l" defTabSz="2303145" rtl="0" eaLnBrk="1" latinLnBrk="0" hangingPunct="1">
              <a:spcBef>
                <a:spcPts val="245"/>
              </a:spcBef>
              <a:buFont typeface="Arial" panose="020B0604020202020204" pitchFamily="34" charset="0"/>
              <a:buNone/>
              <a:defRPr sz="403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CN Normal" panose="020B0400000000000000" charset="-122"/>
              </a:rPr>
              <a:t>为了不让</a:t>
            </a:r>
            <a:r>
              <a:rPr lang="en-US" altLang="zh-CN" sz="3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CN Normal" panose="020B0400000000000000" charset="-122"/>
              </a:rPr>
              <a:t>20</a:t>
            </a:r>
            <a:r>
              <a:rPr lang="zh-CN" altLang="en-US" sz="3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CN Normal" panose="020B0400000000000000" charset="-122"/>
              </a:rPr>
              <a:t>位女友 不互相接触</a:t>
            </a:r>
            <a:r>
              <a:rPr lang="zh-CN" altLang="en-US" sz="3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cs typeface="思源黑体 CN Normal" panose="020B0400000000000000" charset="-122"/>
              </a:rPr>
              <a:t>，忍气吞声一下子买了</a:t>
            </a:r>
            <a:r>
              <a:rPr lang="en-US" altLang="zh-CN" sz="3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cs typeface="思源黑体 CN Normal" panose="020B0400000000000000" charset="-122"/>
              </a:rPr>
              <a:t>20</a:t>
            </a:r>
            <a:r>
              <a:rPr lang="zh-CN" altLang="en-US" sz="3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cs typeface="思源黑体 CN Normal" panose="020B0400000000000000" charset="-122"/>
              </a:rPr>
              <a:t>套房，让每位女友互不接触。也不会吵架，</a:t>
            </a:r>
            <a:endParaRPr lang="en-US" altLang="zh-CN" sz="3200" b="0" dirty="0" smtClean="0">
              <a:solidFill>
                <a:schemeClr val="tx1">
                  <a:lumMod val="85000"/>
                  <a:lumOff val="15000"/>
                </a:schemeClr>
              </a:solidFill>
              <a:latin typeface="思源黑体 CN Medium" panose="020B0600000000000000" pitchFamily="34" charset="-122"/>
              <a:cs typeface="思源黑体 CN Normal" panose="020B0400000000000000" charset="-122"/>
            </a:endParaRPr>
          </a:p>
          <a:p>
            <a:r>
              <a:rPr lang="zh-CN" altLang="en-US" sz="3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cs typeface="思源黑体 CN Normal" panose="020B0400000000000000" charset="-122"/>
              </a:rPr>
              <a:t>但是各位女友之间会还是会传递信息</a:t>
            </a:r>
            <a:endParaRPr lang="en-US" altLang="zh-CN" sz="3200" b="0" dirty="0" smtClean="0">
              <a:solidFill>
                <a:schemeClr val="tx1">
                  <a:lumMod val="85000"/>
                  <a:lumOff val="15000"/>
                </a:schemeClr>
              </a:solidFill>
              <a:latin typeface="思源黑体 CN Medium" panose="020B0600000000000000" pitchFamily="34" charset="-122"/>
              <a:cs typeface="思源黑体 CN Normal" panose="020B0400000000000000" charset="-122"/>
            </a:endParaRPr>
          </a:p>
          <a:p>
            <a:endParaRPr lang="en-US" altLang="zh-CN" sz="3200" b="0" dirty="0">
              <a:solidFill>
                <a:schemeClr val="tx1">
                  <a:lumMod val="85000"/>
                  <a:lumOff val="15000"/>
                </a:schemeClr>
              </a:solidFill>
              <a:latin typeface="思源黑体 CN Medium" panose="020B0600000000000000" pitchFamily="34" charset="-122"/>
              <a:cs typeface="思源黑体 CN Normal" panose="020B0400000000000000" charset="-122"/>
            </a:endParaRPr>
          </a:p>
          <a:p>
            <a:r>
              <a:rPr lang="zh-CN" altLang="en-US" sz="32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Medium" panose="020B0600000000000000" pitchFamily="34" charset="-122"/>
                <a:cs typeface="思源黑体 CN Normal" panose="020B0400000000000000" charset="-122"/>
              </a:rPr>
              <a:t>我就做了那个传递信息的中间人</a:t>
            </a:r>
            <a:r>
              <a:rPr lang="en-US" altLang="zh-CN" sz="3200" b="0" dirty="0" smtClean="0">
                <a:solidFill>
                  <a:schemeClr val="accent3"/>
                </a:solidFill>
                <a:latin typeface="思源黑体 CN Medium" panose="020B0600000000000000" pitchFamily="34" charset="-122"/>
                <a:cs typeface="思源黑体 CN Normal" panose="020B0400000000000000" charset="-122"/>
              </a:rPr>
              <a:t>(</a:t>
            </a:r>
            <a:r>
              <a:rPr lang="zh-CN" altLang="en-US" sz="3200" b="0" dirty="0" smtClean="0">
                <a:solidFill>
                  <a:schemeClr val="accent3"/>
                </a:solidFill>
                <a:latin typeface="思源黑体 CN Medium" panose="020B0600000000000000" pitchFamily="34" charset="-122"/>
                <a:cs typeface="思源黑体 CN Normal" panose="020B0400000000000000" charset="-122"/>
              </a:rPr>
              <a:t>也叫</a:t>
            </a:r>
            <a:r>
              <a:rPr lang="en-US" altLang="zh-CN" sz="3200" b="0" dirty="0" smtClean="0">
                <a:solidFill>
                  <a:schemeClr val="accent3"/>
                </a:solidFill>
                <a:latin typeface="思源黑体 CN Medium" panose="020B0600000000000000" pitchFamily="34" charset="-122"/>
                <a:cs typeface="思源黑体 CN Normal" panose="020B0400000000000000" charset="-122"/>
              </a:rPr>
              <a:t>IOC</a:t>
            </a:r>
            <a:r>
              <a:rPr lang="zh-CN" altLang="en-US" sz="3200" b="0" dirty="0" smtClean="0">
                <a:solidFill>
                  <a:schemeClr val="accent3"/>
                </a:solidFill>
                <a:latin typeface="思源黑体 CN Medium" panose="020B0600000000000000" pitchFamily="34" charset="-122"/>
                <a:cs typeface="思源黑体 CN Normal" panose="020B0400000000000000" charset="-122"/>
              </a:rPr>
              <a:t>容器</a:t>
            </a:r>
            <a:r>
              <a:rPr lang="en-US" altLang="zh-CN" sz="3200" b="0" dirty="0" smtClean="0">
                <a:solidFill>
                  <a:schemeClr val="accent3"/>
                </a:solidFill>
                <a:latin typeface="思源黑体 CN Medium" panose="020B0600000000000000" pitchFamily="34" charset="-122"/>
                <a:cs typeface="思源黑体 CN Normal" panose="020B0400000000000000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418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FID FEIZHAO    qq:1964271550"/>
          <p:cNvSpPr/>
          <p:nvPr/>
        </p:nvSpPr>
        <p:spPr bwMode="auto">
          <a:xfrm>
            <a:off x="0" y="348"/>
            <a:ext cx="4326038" cy="444330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endParaRPr lang="zh-CN" altLang="en-US" sz="3401">
              <a:solidFill>
                <a:prstClr val="black"/>
              </a:solidFill>
            </a:endParaRPr>
          </a:p>
        </p:txBody>
      </p:sp>
      <p:sp>
        <p:nvSpPr>
          <p:cNvPr id="9" name="FLYING IMPRESSION FID FEIZHAO    qq:1964271550"/>
          <p:cNvSpPr/>
          <p:nvPr/>
        </p:nvSpPr>
        <p:spPr bwMode="auto">
          <a:xfrm>
            <a:off x="4667973" y="348"/>
            <a:ext cx="4326038" cy="444330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endParaRPr lang="zh-CN" altLang="en-US" sz="3401">
              <a:solidFill>
                <a:prstClr val="black"/>
              </a:solidFill>
            </a:endParaRPr>
          </a:p>
        </p:txBody>
      </p:sp>
      <p:sp>
        <p:nvSpPr>
          <p:cNvPr id="10" name="FLYING IMPRESSION FID FEIZHAO    qq:1964271550"/>
          <p:cNvSpPr/>
          <p:nvPr/>
        </p:nvSpPr>
        <p:spPr bwMode="auto">
          <a:xfrm>
            <a:off x="9382577" y="348"/>
            <a:ext cx="4274230" cy="444330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endParaRPr lang="zh-CN" altLang="en-US" sz="3401">
              <a:solidFill>
                <a:prstClr val="black"/>
              </a:solidFill>
            </a:endParaRPr>
          </a:p>
        </p:txBody>
      </p:sp>
      <p:sp>
        <p:nvSpPr>
          <p:cNvPr id="11" name="FLYING IMPRESSION FID FEIZHAO    qq:1964271550"/>
          <p:cNvSpPr/>
          <p:nvPr/>
        </p:nvSpPr>
        <p:spPr bwMode="auto">
          <a:xfrm>
            <a:off x="14045372" y="348"/>
            <a:ext cx="4326038" cy="444330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endParaRPr lang="zh-CN" altLang="en-US" sz="3401">
              <a:solidFill>
                <a:prstClr val="black"/>
              </a:solidFill>
            </a:endParaRPr>
          </a:p>
        </p:txBody>
      </p:sp>
      <p:sp>
        <p:nvSpPr>
          <p:cNvPr id="12" name="FLYING IMPRESSION FID FEIZHAO    qq:1964271550"/>
          <p:cNvSpPr/>
          <p:nvPr/>
        </p:nvSpPr>
        <p:spPr bwMode="auto">
          <a:xfrm>
            <a:off x="18713350" y="348"/>
            <a:ext cx="4326038" cy="444330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endParaRPr lang="zh-CN" altLang="en-US" sz="3401">
              <a:solidFill>
                <a:prstClr val="black"/>
              </a:solidFill>
            </a:endParaRPr>
          </a:p>
        </p:txBody>
      </p:sp>
      <p:sp>
        <p:nvSpPr>
          <p:cNvPr id="13" name="FLYING IMPRESSION FID FEIZHAO    qq:1964271550"/>
          <p:cNvSpPr/>
          <p:nvPr/>
        </p:nvSpPr>
        <p:spPr bwMode="auto">
          <a:xfrm>
            <a:off x="18713348" y="11766895"/>
            <a:ext cx="4326038" cy="1193108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endParaRPr lang="zh-CN" altLang="en-US" sz="3401">
              <a:solidFill>
                <a:prstClr val="black"/>
              </a:solidFill>
            </a:endParaRPr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14045370" y="11766895"/>
            <a:ext cx="4326038" cy="1193108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endParaRPr lang="zh-CN" altLang="en-US" sz="3401">
              <a:solidFill>
                <a:prstClr val="black"/>
              </a:solidFill>
            </a:endParaRPr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9382575" y="11766895"/>
            <a:ext cx="4274230" cy="1193108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endParaRPr lang="zh-CN" altLang="en-US" sz="3401">
              <a:solidFill>
                <a:prstClr val="black"/>
              </a:solidFill>
            </a:endParaRPr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4667971" y="11766895"/>
            <a:ext cx="4326038" cy="1193108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endParaRPr lang="zh-CN" altLang="en-US" sz="3401">
              <a:solidFill>
                <a:prstClr val="black"/>
              </a:solidFill>
            </a:endParaRPr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-2" y="11766895"/>
            <a:ext cx="4326038" cy="1193108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endParaRPr lang="zh-CN" altLang="en-US" sz="3401">
              <a:solidFill>
                <a:prstClr val="black"/>
              </a:solidFill>
            </a:endParaRPr>
          </a:p>
        </p:txBody>
      </p:sp>
      <p:sp>
        <p:nvSpPr>
          <p:cNvPr id="18" name="FLYING IMPRESSION FID FEIZHAO    qq:1964271550"/>
          <p:cNvSpPr txBox="1"/>
          <p:nvPr>
            <p:custDataLst>
              <p:tags r:id="rId1"/>
            </p:custDataLst>
          </p:nvPr>
        </p:nvSpPr>
        <p:spPr>
          <a:xfrm>
            <a:off x="8358784" y="5116424"/>
            <a:ext cx="10268034" cy="1837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338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</a:t>
            </a:r>
            <a:r>
              <a:rPr lang="en-US" altLang="zh-CN" sz="11338" dirty="0">
                <a:solidFill>
                  <a:srgbClr val="309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338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</a:t>
            </a:r>
            <a:endParaRPr lang="zh-CN" altLang="en-US" sz="11338" dirty="0">
              <a:solidFill>
                <a:srgbClr val="3645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LYING IMPRESSION FID FEIZHAO    qq:1964271550"/>
          <p:cNvSpPr txBox="1"/>
          <p:nvPr>
            <p:custDataLst>
              <p:tags r:id="rId2"/>
            </p:custDataLst>
          </p:nvPr>
        </p:nvSpPr>
        <p:spPr>
          <a:xfrm>
            <a:off x="8323985" y="7035334"/>
            <a:ext cx="8776124" cy="458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984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码牛学院</a:t>
            </a:r>
            <a:r>
              <a:rPr lang="en-US" altLang="zh-CN" sz="1984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1984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用代码码出牛逼人生</a:t>
            </a:r>
            <a:endParaRPr lang="zh-CN" altLang="en-US" sz="1984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log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9107" y="4069439"/>
            <a:ext cx="4415883" cy="441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9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LYING IMPRESSION FID FEIZHAO    qq:1964271550"/>
          <p:cNvSpPr/>
          <p:nvPr/>
        </p:nvSpPr>
        <p:spPr bwMode="auto">
          <a:xfrm>
            <a:off x="0" y="12714986"/>
            <a:ext cx="4326038" cy="245016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endParaRPr lang="zh-CN" altLang="en-US" sz="3401"/>
          </a:p>
        </p:txBody>
      </p:sp>
      <p:sp>
        <p:nvSpPr>
          <p:cNvPr id="38" name="FLYING IMPRESSION FID FEIZHAO    qq:1964271550"/>
          <p:cNvSpPr/>
          <p:nvPr/>
        </p:nvSpPr>
        <p:spPr bwMode="auto">
          <a:xfrm>
            <a:off x="4667973" y="12714986"/>
            <a:ext cx="4326038" cy="245016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endParaRPr lang="zh-CN" altLang="en-US" sz="3401"/>
          </a:p>
        </p:txBody>
      </p:sp>
      <p:sp>
        <p:nvSpPr>
          <p:cNvPr id="39" name="FLYING IMPRESSION FID FEIZHAO    qq:1964271550"/>
          <p:cNvSpPr/>
          <p:nvPr/>
        </p:nvSpPr>
        <p:spPr bwMode="auto">
          <a:xfrm>
            <a:off x="9382577" y="12714986"/>
            <a:ext cx="4274230" cy="245016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endParaRPr lang="zh-CN" altLang="en-US" sz="3401"/>
          </a:p>
        </p:txBody>
      </p:sp>
      <p:sp>
        <p:nvSpPr>
          <p:cNvPr id="40" name="FLYING IMPRESSION FID FEIZHAO    qq:1964271550"/>
          <p:cNvSpPr/>
          <p:nvPr/>
        </p:nvSpPr>
        <p:spPr bwMode="auto">
          <a:xfrm>
            <a:off x="14045372" y="12714986"/>
            <a:ext cx="4326038" cy="245016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endParaRPr lang="zh-CN" altLang="en-US" sz="3401"/>
          </a:p>
        </p:txBody>
      </p:sp>
      <p:sp>
        <p:nvSpPr>
          <p:cNvPr id="41" name="FLYING IMPRESSION FID FEIZHAO    qq:1964271550"/>
          <p:cNvSpPr/>
          <p:nvPr/>
        </p:nvSpPr>
        <p:spPr bwMode="auto">
          <a:xfrm>
            <a:off x="18713350" y="12714986"/>
            <a:ext cx="4326038" cy="245016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endParaRPr lang="zh-CN" altLang="en-US" sz="3401"/>
          </a:p>
        </p:txBody>
      </p:sp>
      <p:grpSp>
        <p:nvGrpSpPr>
          <p:cNvPr id="22" name="FLYING IMPRESSION FID FEIZHAO    qq:1964271550"/>
          <p:cNvGrpSpPr/>
          <p:nvPr>
            <p:custDataLst>
              <p:tags r:id="rId1"/>
            </p:custDataLst>
          </p:nvPr>
        </p:nvGrpSpPr>
        <p:grpSpPr>
          <a:xfrm>
            <a:off x="1349694" y="4230175"/>
            <a:ext cx="20020544" cy="1282310"/>
            <a:chOff x="1878908" y="2616819"/>
            <a:chExt cx="10594486" cy="678574"/>
          </a:xfrm>
        </p:grpSpPr>
        <p:sp>
          <p:nvSpPr>
            <p:cNvPr id="26" name="FLYING IMPRESSION FID FEIZHAO    qq:1964271550"/>
            <p:cNvSpPr>
              <a:spLocks noChangeArrowheads="1"/>
            </p:cNvSpPr>
            <p:nvPr/>
          </p:nvSpPr>
          <p:spPr bwMode="auto">
            <a:xfrm>
              <a:off x="1878908" y="2616819"/>
              <a:ext cx="678574" cy="678574"/>
            </a:xfrm>
            <a:prstGeom prst="roundRect">
              <a:avLst/>
            </a:prstGeom>
            <a:solidFill>
              <a:srgbClr val="EB5F56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529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529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LYING IMPRESSION FID FEIZHAO    qq:1964271550"/>
            <p:cNvSpPr txBox="1"/>
            <p:nvPr/>
          </p:nvSpPr>
          <p:spPr>
            <a:xfrm>
              <a:off x="2855246" y="2728181"/>
              <a:ext cx="9618148" cy="407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400" dirty="0"/>
                <a:t>$Proxy0 </a:t>
              </a:r>
              <a:r>
                <a:rPr lang="zh-CN" altLang="en-US" sz="4400" dirty="0"/>
                <a:t>生成的原理</a:t>
              </a:r>
              <a:endParaRPr lang="zh-CN" altLang="en-US" sz="44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FLYING IMPRESSION FID FEIZHAO    qq:1964271550"/>
          <p:cNvGrpSpPr/>
          <p:nvPr>
            <p:custDataLst>
              <p:tags r:id="rId2"/>
            </p:custDataLst>
          </p:nvPr>
        </p:nvGrpSpPr>
        <p:grpSpPr>
          <a:xfrm>
            <a:off x="1357471" y="7873628"/>
            <a:ext cx="13393647" cy="1111996"/>
            <a:chOff x="1878908" y="4239809"/>
            <a:chExt cx="6339087" cy="588447"/>
          </a:xfrm>
        </p:grpSpPr>
        <p:sp>
          <p:nvSpPr>
            <p:cNvPr id="35" name="FLYING IMPRESSION FID FEIZHAO    qq:1964271550"/>
            <p:cNvSpPr>
              <a:spLocks noChangeArrowheads="1"/>
            </p:cNvSpPr>
            <p:nvPr/>
          </p:nvSpPr>
          <p:spPr bwMode="auto">
            <a:xfrm>
              <a:off x="1878908" y="4239809"/>
              <a:ext cx="603224" cy="588447"/>
            </a:xfrm>
            <a:prstGeom prst="roundRect">
              <a:avLst/>
            </a:prstGeom>
            <a:solidFill>
              <a:srgbClr val="364555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529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529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LYING IMPRESSION FID FEIZHAO    qq:1964271550"/>
            <p:cNvSpPr txBox="1"/>
            <p:nvPr/>
          </p:nvSpPr>
          <p:spPr>
            <a:xfrm>
              <a:off x="2768425" y="4371654"/>
              <a:ext cx="5449570" cy="342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err="1"/>
                <a:t>ProxyGenerator</a:t>
              </a:r>
              <a:r>
                <a:rPr lang="zh-CN" altLang="en-US" sz="3600" dirty="0"/>
                <a:t>生成字节码流程</a:t>
              </a:r>
              <a:endParaRPr lang="en-US" altLang="zh-CN" sz="3600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FLYING IMPRESSION FID FEIZHAO    qq:1964271550"/>
          <p:cNvGrpSpPr/>
          <p:nvPr>
            <p:custDataLst>
              <p:tags r:id="rId3"/>
            </p:custDataLst>
          </p:nvPr>
        </p:nvGrpSpPr>
        <p:grpSpPr>
          <a:xfrm>
            <a:off x="1349291" y="6027724"/>
            <a:ext cx="18433537" cy="1263531"/>
            <a:chOff x="7196185" y="2616820"/>
            <a:chExt cx="6999247" cy="668637"/>
          </a:xfrm>
        </p:grpSpPr>
        <p:sp>
          <p:nvSpPr>
            <p:cNvPr id="44" name="FLYING IMPRESSION FID FEIZHAO    qq:1964271550"/>
            <p:cNvSpPr>
              <a:spLocks noChangeArrowheads="1"/>
            </p:cNvSpPr>
            <p:nvPr/>
          </p:nvSpPr>
          <p:spPr bwMode="auto">
            <a:xfrm>
              <a:off x="7196185" y="2616820"/>
              <a:ext cx="547498" cy="668637"/>
            </a:xfrm>
            <a:prstGeom prst="roundRect">
              <a:avLst/>
            </a:prstGeom>
            <a:solidFill>
              <a:srgbClr val="FCB030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529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529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LYING IMPRESSION FID FEIZHAO    qq:1964271550"/>
            <p:cNvSpPr txBox="1"/>
            <p:nvPr/>
          </p:nvSpPr>
          <p:spPr>
            <a:xfrm>
              <a:off x="7905122" y="2772938"/>
              <a:ext cx="6290310" cy="342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/>
                <a:t>虚拟机是如何在运行时动态拼接</a:t>
              </a:r>
              <a:r>
                <a:rPr lang="en-US" altLang="zh-CN" sz="3600" dirty="0"/>
                <a:t>Class</a:t>
              </a:r>
              <a:r>
                <a:rPr lang="zh-CN" altLang="en-US" sz="3600" dirty="0"/>
                <a:t>字节码的</a:t>
              </a:r>
              <a:endParaRPr lang="zh-CN" altLang="en-US" sz="3600" dirty="0">
                <a:solidFill>
                  <a:srgbClr val="FCB03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FLYING IMPRESSION FID FEIZHAO    qq:1964271550"/>
          <p:cNvGrpSpPr/>
          <p:nvPr>
            <p:custDataLst>
              <p:tags r:id="rId4"/>
            </p:custDataLst>
          </p:nvPr>
        </p:nvGrpSpPr>
        <p:grpSpPr>
          <a:xfrm>
            <a:off x="1357471" y="9738310"/>
            <a:ext cx="18273282" cy="1197908"/>
            <a:chOff x="1878908" y="4239809"/>
            <a:chExt cx="8648572" cy="633910"/>
          </a:xfrm>
        </p:grpSpPr>
        <p:sp>
          <p:nvSpPr>
            <p:cNvPr id="24" name="FLYING IMPRESSION FID FEIZHAO    qq:1964271550"/>
            <p:cNvSpPr>
              <a:spLocks noChangeArrowheads="1"/>
            </p:cNvSpPr>
            <p:nvPr/>
          </p:nvSpPr>
          <p:spPr bwMode="auto">
            <a:xfrm>
              <a:off x="1878908" y="4239809"/>
              <a:ext cx="603224" cy="633910"/>
            </a:xfrm>
            <a:prstGeom prst="roundRect">
              <a:avLst/>
            </a:prstGeom>
            <a:solidFill>
              <a:srgbClr val="364555"/>
            </a:solidFill>
            <a:ln w="19050">
              <a:noFill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529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529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FLYING IMPRESSION FID FEIZHAO    qq:1964271550"/>
            <p:cNvSpPr txBox="1"/>
            <p:nvPr/>
          </p:nvSpPr>
          <p:spPr>
            <a:xfrm>
              <a:off x="2768425" y="4388586"/>
              <a:ext cx="7759055" cy="342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/>
                <a:t>实战应用之布局注入，控件注入，事件注入</a:t>
              </a:r>
              <a:endParaRPr lang="en-US" altLang="zh-CN" sz="3600" dirty="0">
                <a:solidFill>
                  <a:srgbClr val="36455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1339265" y="1857663"/>
            <a:ext cx="1894540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000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今晚课题  </a:t>
            </a:r>
            <a:r>
              <a:rPr lang="zh-CN" altLang="en-US" sz="6000" dirty="0"/>
              <a:t> </a:t>
            </a:r>
            <a:r>
              <a:rPr lang="en-US" altLang="zh-CN" sz="6000" dirty="0"/>
              <a:t>JDK</a:t>
            </a:r>
            <a:r>
              <a:rPr lang="zh-CN" altLang="en-US" sz="6000" dirty="0"/>
              <a:t>动态代理详解之手写</a:t>
            </a:r>
            <a:r>
              <a:rPr lang="en-US" altLang="zh-CN" sz="6000" dirty="0" err="1"/>
              <a:t>Xutil</a:t>
            </a:r>
            <a:r>
              <a:rPr lang="zh-CN" altLang="en-US" sz="6000" dirty="0"/>
              <a:t>实现</a:t>
            </a:r>
            <a:r>
              <a:rPr lang="en-US" altLang="zh-CN" sz="6000" dirty="0"/>
              <a:t>IOC</a:t>
            </a:r>
            <a:r>
              <a:rPr lang="zh-CN" altLang="en-US" sz="6000" dirty="0"/>
              <a:t>反向注入</a:t>
            </a:r>
            <a:endParaRPr lang="zh-CN" altLang="en-US" sz="6000" dirty="0">
              <a:solidFill>
                <a:srgbClr val="EB5F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62031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LYING IMPRESSION FID FEIZHAO    qq:1964271550"/>
          <p:cNvSpPr/>
          <p:nvPr/>
        </p:nvSpPr>
        <p:spPr bwMode="auto">
          <a:xfrm flipV="1">
            <a:off x="-3" y="10532101"/>
            <a:ext cx="2369767" cy="24278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pPr defTabSz="1727942">
              <a:defRPr/>
            </a:pPr>
            <a:endParaRPr lang="zh-CN" altLang="en-US" sz="3401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2" name="FLYING IMPRESSION FID FEIZHAO    qq:1964271550"/>
          <p:cNvSpPr/>
          <p:nvPr/>
        </p:nvSpPr>
        <p:spPr bwMode="auto">
          <a:xfrm flipV="1">
            <a:off x="-3" y="7900976"/>
            <a:ext cx="2369767" cy="24278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pPr defTabSz="1727942">
              <a:defRPr/>
            </a:pPr>
            <a:endParaRPr lang="zh-CN" altLang="en-US" sz="3401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3" name="FLYING IMPRESSION FID FEIZHAO    qq:1964271550"/>
          <p:cNvSpPr/>
          <p:nvPr/>
        </p:nvSpPr>
        <p:spPr bwMode="auto">
          <a:xfrm flipV="1">
            <a:off x="-3" y="5266220"/>
            <a:ext cx="2369767" cy="24278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pPr defTabSz="1727942">
              <a:defRPr/>
            </a:pPr>
            <a:endParaRPr lang="zh-CN" altLang="en-US" sz="3401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 flipV="1">
            <a:off x="-3" y="2631466"/>
            <a:ext cx="2369767" cy="24278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pPr defTabSz="1727942">
              <a:defRPr/>
            </a:pPr>
            <a:endParaRPr lang="zh-CN" altLang="en-US" sz="3401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5" name="FLYING IMPRESSION FID FEIZHAO    qq:1964271550"/>
          <p:cNvSpPr/>
          <p:nvPr/>
        </p:nvSpPr>
        <p:spPr bwMode="auto">
          <a:xfrm flipV="1">
            <a:off x="-3" y="347"/>
            <a:ext cx="2369767" cy="242426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pPr defTabSz="1727942">
              <a:defRPr/>
            </a:pPr>
            <a:endParaRPr lang="zh-CN" altLang="en-US" sz="3401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6" name="FLYING IMPRESSION FID FEIZHAO    qq:1964271550"/>
          <p:cNvSpPr/>
          <p:nvPr/>
        </p:nvSpPr>
        <p:spPr bwMode="auto">
          <a:xfrm flipV="1">
            <a:off x="22348206" y="10532101"/>
            <a:ext cx="691182" cy="2427895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pPr defTabSz="1727942">
              <a:defRPr/>
            </a:pPr>
            <a:endParaRPr lang="zh-CN" altLang="en-US" sz="3401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7" name="FLYING IMPRESSION FID FEIZHAO    qq:1964271550"/>
          <p:cNvSpPr/>
          <p:nvPr/>
        </p:nvSpPr>
        <p:spPr bwMode="auto">
          <a:xfrm flipV="1">
            <a:off x="22348206" y="7900976"/>
            <a:ext cx="691182" cy="2427895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pPr defTabSz="1727942">
              <a:defRPr/>
            </a:pPr>
            <a:endParaRPr lang="zh-CN" altLang="en-US" sz="3401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8" name="FLYING IMPRESSION FID FEIZHAO    qq:1964271550"/>
          <p:cNvSpPr/>
          <p:nvPr/>
        </p:nvSpPr>
        <p:spPr bwMode="auto">
          <a:xfrm flipV="1">
            <a:off x="22348206" y="5266220"/>
            <a:ext cx="691182" cy="2427895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pPr defTabSz="1727942">
              <a:defRPr/>
            </a:pPr>
            <a:endParaRPr lang="zh-CN" altLang="en-US" sz="3401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22348206" y="2631466"/>
            <a:ext cx="691182" cy="2427895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pPr defTabSz="1727942">
              <a:defRPr/>
            </a:pPr>
            <a:endParaRPr lang="zh-CN" altLang="en-US" sz="3401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22348206" y="347"/>
            <a:ext cx="691182" cy="242426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172795" tIns="86398" rIns="172795" bIns="86398" numCol="1" anchor="t" anchorCtr="0" compatLnSpc="1"/>
          <a:lstStyle/>
          <a:p>
            <a:pPr defTabSz="1727942">
              <a:defRPr/>
            </a:pPr>
            <a:endParaRPr lang="zh-CN" altLang="en-US" sz="3401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14" name="FLYING IMPRESSION FID FEIZHAO    qq:1964271550"/>
          <p:cNvSpPr txBox="1"/>
          <p:nvPr/>
        </p:nvSpPr>
        <p:spPr>
          <a:xfrm>
            <a:off x="2370293" y="759"/>
            <a:ext cx="4839786" cy="14882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71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最新活动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6728233" y="8473385"/>
            <a:ext cx="5599610" cy="1139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401" dirty="0">
                <a:sym typeface="+mn-ea"/>
              </a:rPr>
              <a:t>            </a:t>
            </a:r>
            <a:r>
              <a:rPr lang="zh-CN" altLang="en-US" sz="3401" dirty="0">
                <a:sym typeface="+mn-ea"/>
              </a:rPr>
              <a:t>瑶瑶</a:t>
            </a:r>
            <a:r>
              <a:rPr lang="zh-CN" altLang="en-US" sz="3401" dirty="0" smtClean="0">
                <a:sym typeface="+mn-ea"/>
              </a:rPr>
              <a:t>老师</a:t>
            </a:r>
            <a:r>
              <a:rPr lang="zh-CN" altLang="en-US" sz="3401" dirty="0">
                <a:sym typeface="+mn-ea"/>
              </a:rPr>
              <a:t>的微信</a:t>
            </a:r>
            <a:endParaRPr lang="zh-CN" altLang="en-US" sz="3401" dirty="0"/>
          </a:p>
          <a:p>
            <a:pPr algn="l"/>
            <a:r>
              <a:rPr lang="zh-CN" altLang="en-US" sz="3401" dirty="0"/>
              <a:t>叮当老师的</a:t>
            </a:r>
            <a:r>
              <a:rPr lang="en-US" altLang="zh-CN" sz="3401" dirty="0"/>
              <a:t>QQ</a:t>
            </a:r>
            <a:r>
              <a:rPr lang="zh-CN" altLang="en-US" sz="3401" dirty="0"/>
              <a:t>：</a:t>
            </a:r>
            <a:r>
              <a:rPr lang="en-US" altLang="zh-CN" sz="3401" dirty="0"/>
              <a:t>1979846055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9694" y="3060175"/>
            <a:ext cx="4990575" cy="50082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458" y="1242640"/>
            <a:ext cx="8643004" cy="1296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717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13732068" y="4497152"/>
            <a:ext cx="263980" cy="263980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45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9046437" y="4497152"/>
            <a:ext cx="260981" cy="263980"/>
          </a:xfrm>
          <a:prstGeom prst="ellipse">
            <a:avLst/>
          </a:prstGeom>
          <a:solidFill>
            <a:srgbClr val="1475B2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453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181429" y="2532310"/>
            <a:ext cx="4682640" cy="4490656"/>
            <a:chOff x="9181429" y="2532310"/>
            <a:chExt cx="4682640" cy="4490656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9391405" y="2532310"/>
              <a:ext cx="4262673" cy="4280673"/>
            </a:xfrm>
            <a:prstGeom prst="ellipse">
              <a:avLst/>
            </a:prstGeom>
            <a:solidFill>
              <a:srgbClr val="1475B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4535">
                <a:solidFill>
                  <a:srgbClr val="1475B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8"/>
            <p:cNvSpPr/>
            <p:nvPr/>
          </p:nvSpPr>
          <p:spPr bwMode="auto">
            <a:xfrm>
              <a:off x="9181429" y="4653147"/>
              <a:ext cx="4682640" cy="2369819"/>
            </a:xfrm>
            <a:custGeom>
              <a:avLst/>
              <a:gdLst>
                <a:gd name="T0" fmla="*/ 3963 w 3963"/>
                <a:gd name="T1" fmla="*/ 0 h 1997"/>
                <a:gd name="T2" fmla="*/ 3963 w 3963"/>
                <a:gd name="T3" fmla="*/ 16 h 1997"/>
                <a:gd name="T4" fmla="*/ 1982 w 3963"/>
                <a:gd name="T5" fmla="*/ 1997 h 1997"/>
                <a:gd name="T6" fmla="*/ 0 w 3963"/>
                <a:gd name="T7" fmla="*/ 16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3" h="1997">
                  <a:moveTo>
                    <a:pt x="3963" y="0"/>
                  </a:moveTo>
                  <a:cubicBezTo>
                    <a:pt x="3963" y="5"/>
                    <a:pt x="3963" y="11"/>
                    <a:pt x="3963" y="16"/>
                  </a:cubicBezTo>
                  <a:cubicBezTo>
                    <a:pt x="3963" y="1110"/>
                    <a:pt x="3076" y="1997"/>
                    <a:pt x="1982" y="1997"/>
                  </a:cubicBezTo>
                  <a:cubicBezTo>
                    <a:pt x="888" y="1997"/>
                    <a:pt x="0" y="1110"/>
                    <a:pt x="0" y="16"/>
                  </a:cubicBezTo>
                </a:path>
              </a:pathLst>
            </a:custGeom>
            <a:noFill/>
            <a:ln w="8" cap="flat" cmpd="sng">
              <a:solidFill>
                <a:srgbClr val="4E4B49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4535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10349694" y="3128731"/>
              <a:ext cx="2608406" cy="3000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sz="18900" dirty="0" smtClean="0">
                  <a:solidFill>
                    <a:srgbClr val="F8F8F8"/>
                  </a:solidFill>
                  <a:latin typeface="宋体" panose="02010600030101010101" pitchFamily="2" charset="-122"/>
                </a:rPr>
                <a:t>01</a:t>
              </a:r>
              <a:endParaRPr lang="zh-CN" altLang="en-US" sz="18900" dirty="0">
                <a:solidFill>
                  <a:srgbClr val="F8F8F8"/>
                </a:solidFill>
                <a:latin typeface="宋体" panose="02010600030101010101" pitchFamily="2" charset="-122"/>
              </a:endParaRPr>
            </a:p>
          </p:txBody>
        </p:sp>
      </p:grp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5941664" y="7769902"/>
            <a:ext cx="11156144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5451820" y="8009502"/>
            <a:ext cx="12918894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dirty="0" smtClean="0">
                <a:latin typeface="思源黑体 CN Bold" panose="020B0800000000000000" charset="-122"/>
                <a:ea typeface="思源黑体 CN Bold" panose="020B0800000000000000" charset="-122"/>
              </a:rPr>
              <a:t>为什么学习动态代理，动态代理怎么来的</a:t>
            </a:r>
            <a:endParaRPr lang="en-US" altLang="zh-CN" sz="4000" dirty="0" smtClean="0">
              <a:latin typeface="思源黑体 CN Bold" panose="020B0800000000000000" charset="-122"/>
              <a:ea typeface="思源黑体 CN Bold" panose="020B0800000000000000" charset="-122"/>
            </a:endParaRPr>
          </a:p>
          <a:p>
            <a:pPr algn="ctr" eaLnBrk="1" hangingPunct="1"/>
            <a:r>
              <a:rPr lang="zh-CN" altLang="en-US" sz="4000" dirty="0" smtClean="0">
                <a:latin typeface="思源黑体 CN Bold" panose="020B0800000000000000" charset="-122"/>
                <a:ea typeface="思源黑体 CN Bold" panose="020B0800000000000000" charset="-122"/>
              </a:rPr>
              <a:t>项目开发中哪些地方会用</a:t>
            </a:r>
            <a:endParaRPr lang="zh-CN" altLang="en-US" sz="4000" dirty="0"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04309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720445" y="553250"/>
            <a:ext cx="21598498" cy="1100882"/>
          </a:xfrm>
          <a:prstGeom prst="rect">
            <a:avLst/>
          </a:prstGeom>
        </p:spPr>
        <p:txBody>
          <a:bodyPr vert="horz" lIns="121910" tIns="60956" rIns="121910" bIns="60956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6600" dirty="0" smtClean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为什么需要学习</a:t>
            </a:r>
            <a:r>
              <a:rPr lang="zh-CN" altLang="en-US" sz="6600" dirty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动态代理</a:t>
            </a:r>
          </a:p>
        </p:txBody>
      </p:sp>
      <p:sp>
        <p:nvSpPr>
          <p:cNvPr id="3" name="矩形 2"/>
          <p:cNvSpPr/>
          <p:nvPr/>
        </p:nvSpPr>
        <p:spPr>
          <a:xfrm>
            <a:off x="1484694" y="2523067"/>
            <a:ext cx="5805000" cy="67210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学习动态</a:t>
            </a:r>
            <a:r>
              <a:rPr lang="zh-CN" altLang="en-US" sz="28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代理的五大理由</a:t>
            </a:r>
            <a:endParaRPr lang="en-US" altLang="zh-CN" sz="2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4694" y="3195175"/>
            <a:ext cx="16795485" cy="81862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一线大厂中第一轮面试 </a:t>
            </a:r>
            <a:r>
              <a:rPr lang="en-US" altLang="zh-CN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java</a:t>
            </a: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基础中 就会考到关于动态代理的内容</a:t>
            </a:r>
            <a:endParaRPr lang="en-US" altLang="zh-CN" sz="36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endParaRPr lang="en-US" altLang="zh-CN" sz="36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动态代理能够增加程序灵活度，如加入 方法执行前后判断</a:t>
            </a:r>
            <a:endParaRPr lang="en-US" altLang="zh-CN" sz="36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endParaRPr lang="en-US" altLang="zh-CN" sz="36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完美解决解耦</a:t>
            </a: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问题</a:t>
            </a:r>
            <a:r>
              <a:rPr lang="zh-CN" altLang="en-US" sz="3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，</a:t>
            </a: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动态代理可以将调用层与实现层分离，如</a:t>
            </a:r>
            <a:r>
              <a:rPr lang="en-US" altLang="zh-CN" sz="3600" dirty="0" err="1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Retorfit</a:t>
            </a: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网络请求</a:t>
            </a:r>
            <a:endParaRPr lang="en-US" altLang="zh-CN" sz="36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endParaRPr lang="en-US" altLang="zh-CN" sz="36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动态代理不需要接口的实现类，如 适用于 </a:t>
            </a:r>
            <a:r>
              <a:rPr lang="en-US" altLang="zh-CN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IPC</a:t>
            </a: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进程通信，将方法调用转成其他逻辑</a:t>
            </a:r>
            <a:endParaRPr lang="en-US" altLang="zh-CN" sz="36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动态代理可以解决 程序执行流程，如今天讲的事件转到</a:t>
            </a:r>
            <a:r>
              <a:rPr lang="en-US" altLang="zh-CN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activity</a:t>
            </a: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执行</a:t>
            </a:r>
            <a:endParaRPr lang="en-US" altLang="zh-CN" sz="3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806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720445" y="553250"/>
            <a:ext cx="21598498" cy="1100882"/>
          </a:xfrm>
          <a:prstGeom prst="rect">
            <a:avLst/>
          </a:prstGeom>
        </p:spPr>
        <p:txBody>
          <a:bodyPr vert="horz" lIns="121910" tIns="60956" rIns="121910" bIns="60956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6600" dirty="0" smtClean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动态代理</a:t>
            </a:r>
            <a:r>
              <a:rPr lang="zh-CN" altLang="en-US" sz="6600" dirty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含义</a:t>
            </a:r>
          </a:p>
        </p:txBody>
      </p:sp>
      <p:sp>
        <p:nvSpPr>
          <p:cNvPr id="3" name="矩形 2"/>
          <p:cNvSpPr/>
          <p:nvPr/>
        </p:nvSpPr>
        <p:spPr>
          <a:xfrm>
            <a:off x="1484694" y="2523067"/>
            <a:ext cx="5805000" cy="67210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含义</a:t>
            </a:r>
            <a:endParaRPr lang="en-US" altLang="zh-CN" sz="2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4694" y="3195175"/>
            <a:ext cx="21195000" cy="2025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2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定义：给目标对象提供一个代理对象，并由代理对象控制对目标对象的引用</a:t>
            </a:r>
            <a:endParaRPr lang="en-US" altLang="zh-CN" sz="32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2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目的</a:t>
            </a:r>
            <a:r>
              <a:rPr lang="en-US" altLang="zh-CN" sz="32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: (1) </a:t>
            </a:r>
            <a:r>
              <a:rPr lang="zh-CN" altLang="en-US" sz="32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通过引入代理对象的方式来间接访问目标对象，防止直接访问目标对象给系统带来的不必要复杂性</a:t>
            </a:r>
            <a:endParaRPr lang="en-US" altLang="zh-CN" sz="32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9096" y="7608064"/>
            <a:ext cx="2604170" cy="335800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3016" y="6705175"/>
            <a:ext cx="4140175" cy="4140175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7580905" y="6712483"/>
            <a:ext cx="4744206" cy="4955939"/>
            <a:chOff x="8099694" y="6946911"/>
            <a:chExt cx="4744206" cy="495593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55174" y="6946911"/>
              <a:ext cx="1809520" cy="257458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99694" y="7428910"/>
              <a:ext cx="4744206" cy="3465175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8345954" y="10687850"/>
              <a:ext cx="4077508" cy="1215000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400" dirty="0" smtClean="0">
                  <a:solidFill>
                    <a:srgbClr val="1577BA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Source Han Sans CN Normal" charset="-122"/>
                </a:rPr>
                <a:t>David</a:t>
              </a:r>
              <a:r>
                <a:rPr lang="zh-CN" altLang="en-US" sz="2400" dirty="0" smtClean="0">
                  <a:solidFill>
                    <a:srgbClr val="1577BA"/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  <a:cs typeface="Source Han Sans CN Normal" charset="-122"/>
                </a:rPr>
                <a:t>代购</a:t>
              </a:r>
              <a:endParaRPr lang="zh-CN" altLang="en-US" sz="2400" dirty="0">
                <a:solidFill>
                  <a:srgbClr val="1577BA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6132448" y="10390250"/>
            <a:ext cx="4077508" cy="121500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1577BA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A</a:t>
            </a:r>
            <a:r>
              <a:rPr lang="zh-CN" altLang="en-US" sz="2400" dirty="0" smtClean="0">
                <a:solidFill>
                  <a:srgbClr val="1577BA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情趣用品公司</a:t>
            </a:r>
            <a:endParaRPr lang="zh-CN" altLang="en-US" sz="2400" dirty="0">
              <a:solidFill>
                <a:srgbClr val="1577BA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</p:txBody>
      </p:sp>
      <p:sp>
        <p:nvSpPr>
          <p:cNvPr id="13" name="左右箭头 12"/>
          <p:cNvSpPr/>
          <p:nvPr/>
        </p:nvSpPr>
        <p:spPr>
          <a:xfrm>
            <a:off x="4184694" y="8775262"/>
            <a:ext cx="2430000" cy="806178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左右箭头 13"/>
          <p:cNvSpPr/>
          <p:nvPr/>
        </p:nvSpPr>
        <p:spPr>
          <a:xfrm>
            <a:off x="13288711" y="8775262"/>
            <a:ext cx="2430000" cy="806178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263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720445" y="553250"/>
            <a:ext cx="21598498" cy="1100882"/>
          </a:xfrm>
          <a:prstGeom prst="rect">
            <a:avLst/>
          </a:prstGeom>
        </p:spPr>
        <p:txBody>
          <a:bodyPr vert="horz" lIns="121910" tIns="60956" rIns="121910" bIns="60956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6600" dirty="0" smtClean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为什么会有动态</a:t>
            </a:r>
            <a:r>
              <a:rPr lang="zh-CN" altLang="en-US" sz="6600" dirty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代理</a:t>
            </a:r>
          </a:p>
        </p:txBody>
      </p:sp>
      <p:sp>
        <p:nvSpPr>
          <p:cNvPr id="3" name="矩形 2"/>
          <p:cNvSpPr/>
          <p:nvPr/>
        </p:nvSpPr>
        <p:spPr>
          <a:xfrm>
            <a:off x="1484694" y="2523067"/>
            <a:ext cx="4162041" cy="67210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动态代理如何出现</a:t>
            </a:r>
            <a:endParaRPr lang="en-US" altLang="zh-CN" sz="2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58740" y="3182750"/>
            <a:ext cx="19190953" cy="734742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altLang="zh-CN" sz="32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	</a:t>
            </a:r>
          </a:p>
          <a:p>
            <a:pPr algn="just">
              <a:lnSpc>
                <a:spcPct val="150000"/>
              </a:lnSpc>
            </a:pPr>
            <a:r>
              <a:rPr lang="en-US" altLang="zh-CN" sz="32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	</a:t>
            </a:r>
            <a:r>
              <a:rPr lang="zh-CN" altLang="en-US" sz="32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传统</a:t>
            </a:r>
            <a:r>
              <a:rPr lang="zh-CN" altLang="en-US" sz="32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面向对象思想中，如果想要实现功能复用，要么</a:t>
            </a:r>
            <a:r>
              <a:rPr lang="zh-CN" altLang="en-US" sz="3200" dirty="0">
                <a:solidFill>
                  <a:schemeClr val="accent3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继承</a:t>
            </a:r>
            <a:r>
              <a:rPr lang="zh-CN" altLang="en-US" sz="32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、要么</a:t>
            </a:r>
            <a:r>
              <a:rPr lang="zh-CN" altLang="en-US" sz="3200" dirty="0">
                <a:solidFill>
                  <a:schemeClr val="accent3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引用</a:t>
            </a:r>
            <a:r>
              <a:rPr lang="zh-CN" altLang="en-US" sz="32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，无论哪种方式，对代码都有一定的侵入性，耦合无可</a:t>
            </a:r>
            <a:r>
              <a:rPr lang="zh-CN" altLang="en-US" sz="32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避免</a:t>
            </a:r>
            <a:endParaRPr lang="en-US" altLang="zh-CN" sz="32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32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200" dirty="0" smtClean="0">
                <a:solidFill>
                  <a:srgbClr val="FF0000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侵入性含义：</a:t>
            </a:r>
            <a:r>
              <a:rPr lang="zh-CN" altLang="en-US" sz="32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如果你想要用它增强你程序的功能，你必须改动你的程序代码，那它就具有侵入性。如果只有一点两点需要增强还好说，如果大量的功能点需要被增强，工作量就会很大，代码也不太优雅。想象一下，如果你对外公开了一系列的接口，现在领导说了，接口要加权限控制。在哪加？最笨的当然就是写个程序验证的逻辑，然后每个接口都拿来调用一遍。这也正是面向对象思想的短板，在要为程序新增一些通用功能时，只能通过耦合的方式才能进行。</a:t>
            </a:r>
            <a:r>
              <a:rPr lang="en-US" altLang="zh-CN" sz="32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AOP</a:t>
            </a:r>
            <a:r>
              <a:rPr lang="zh-CN" altLang="en-US" sz="32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正是为此而生，</a:t>
            </a:r>
            <a:r>
              <a:rPr lang="en-US" altLang="zh-CN" sz="32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AOP</a:t>
            </a:r>
            <a:r>
              <a:rPr lang="zh-CN" altLang="en-US" sz="32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旨在通过一种无耦合的方式来为程序带来增强。而</a:t>
            </a:r>
            <a:r>
              <a:rPr lang="zh-CN" altLang="en-US" sz="3200" dirty="0">
                <a:solidFill>
                  <a:schemeClr val="accent3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动态代理</a:t>
            </a:r>
            <a:r>
              <a:rPr lang="zh-CN" altLang="en-US" sz="32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就是</a:t>
            </a:r>
            <a:r>
              <a:rPr lang="en-US" altLang="zh-CN" sz="32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AOP</a:t>
            </a:r>
            <a:r>
              <a:rPr lang="zh-CN" altLang="en-US" sz="32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实现方式中的一种</a:t>
            </a:r>
          </a:p>
          <a:p>
            <a:pPr algn="just">
              <a:lnSpc>
                <a:spcPct val="150000"/>
              </a:lnSpc>
            </a:pPr>
            <a:r>
              <a:rPr lang="en-US" altLang="zh-CN" sz="32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 </a:t>
            </a:r>
            <a:endParaRPr lang="zh-CN" altLang="en-US" sz="32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42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720445" y="553250"/>
            <a:ext cx="21598498" cy="1100882"/>
          </a:xfrm>
          <a:prstGeom prst="rect">
            <a:avLst/>
          </a:prstGeom>
        </p:spPr>
        <p:txBody>
          <a:bodyPr vert="horz" lIns="121910" tIns="60956" rIns="121910" bIns="60956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6600" dirty="0" smtClean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动态代理应用场景</a:t>
            </a:r>
            <a:endParaRPr lang="zh-CN" altLang="en-US" sz="6600" dirty="0">
              <a:solidFill>
                <a:srgbClr val="1577BA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84694" y="2523067"/>
            <a:ext cx="5805000" cy="67210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动态代理应用场景</a:t>
            </a:r>
            <a:endParaRPr lang="en-US" altLang="zh-CN" sz="2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4695" y="3195175"/>
            <a:ext cx="16380000" cy="522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权限</a:t>
            </a: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集中</a:t>
            </a:r>
            <a:r>
              <a:rPr lang="zh-CN" altLang="en-US" sz="3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申请</a:t>
            </a:r>
            <a:endParaRPr lang="en-US" altLang="zh-CN" sz="36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日志集中打印</a:t>
            </a:r>
            <a:endParaRPr lang="en-US" altLang="zh-CN" sz="36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底层屏蔽具体网络请求，</a:t>
            </a:r>
            <a:r>
              <a:rPr lang="en-US" altLang="zh-CN" sz="3600" dirty="0" err="1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Retorfit</a:t>
            </a: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网络请求</a:t>
            </a:r>
            <a:endParaRPr lang="en-US" altLang="zh-CN" sz="36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zh-CN" sz="3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RPC</a:t>
            </a:r>
            <a:r>
              <a:rPr lang="zh-CN" altLang="en-US" sz="3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即远程过程调用</a:t>
            </a: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，</a:t>
            </a:r>
            <a:endParaRPr lang="en-US" altLang="zh-CN" sz="36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r>
              <a:rPr lang="zh-CN" altLang="en-US" sz="3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需要对较难修改的类方法进行功能增加</a:t>
            </a:r>
            <a:endParaRPr lang="en-US" altLang="zh-CN" sz="3600" dirty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528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/>
          <p:cNvSpPr>
            <a:spLocks noGrp="1"/>
          </p:cNvSpPr>
          <p:nvPr/>
        </p:nvSpPr>
        <p:spPr>
          <a:xfrm>
            <a:off x="720445" y="553250"/>
            <a:ext cx="21598498" cy="1100882"/>
          </a:xfrm>
          <a:prstGeom prst="rect">
            <a:avLst/>
          </a:prstGeom>
        </p:spPr>
        <p:txBody>
          <a:bodyPr vert="horz" lIns="121910" tIns="60956" rIns="121910" bIns="60956" rtlCol="0" anchor="ctr">
            <a:noAutofit/>
          </a:bodyPr>
          <a:lstStyle>
            <a:lvl1pPr algn="l" defTabSz="1727835" rtl="0" eaLnBrk="1" latinLnBrk="0" hangingPunct="1">
              <a:spcBef>
                <a:spcPct val="0"/>
              </a:spcBef>
              <a:buNone/>
              <a:defRPr sz="6045" kern="1200">
                <a:solidFill>
                  <a:schemeClr val="accent6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sz="6600" dirty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Android</a:t>
            </a:r>
            <a:r>
              <a:rPr lang="zh-CN" altLang="en-US" sz="6600" dirty="0">
                <a:solidFill>
                  <a:srgbClr val="1577BA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中动态代理有哪几种实现方式</a:t>
            </a:r>
          </a:p>
        </p:txBody>
      </p:sp>
      <p:sp>
        <p:nvSpPr>
          <p:cNvPr id="3" name="矩形 2"/>
          <p:cNvSpPr/>
          <p:nvPr/>
        </p:nvSpPr>
        <p:spPr>
          <a:xfrm>
            <a:off x="1484694" y="2523067"/>
            <a:ext cx="5805000" cy="67210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方式</a:t>
            </a:r>
            <a:endParaRPr lang="en-US" altLang="zh-CN" sz="2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4695" y="3195175"/>
            <a:ext cx="16380000" cy="522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zh-CN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Java   Proxy</a:t>
            </a:r>
            <a:r>
              <a:rPr lang="zh-CN" altLang="en-US" sz="3600" dirty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（接口实现</a:t>
            </a: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）</a:t>
            </a:r>
            <a:endParaRPr lang="en-US" altLang="zh-CN" sz="36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endParaRPr lang="en-US" altLang="zh-CN" sz="36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zh-CN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AspectJ</a:t>
            </a: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endParaRPr lang="en-US" altLang="zh-CN" sz="3600" dirty="0" smtClean="0">
              <a:solidFill>
                <a:schemeClr val="tx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</a:pPr>
            <a:r>
              <a:rPr lang="en-US" altLang="zh-CN" sz="3600" dirty="0" err="1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Cglib</a:t>
            </a:r>
            <a:r>
              <a:rPr lang="en-US" altLang="zh-CN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(</a:t>
            </a: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只能</a:t>
            </a:r>
            <a:r>
              <a:rPr lang="en-US" altLang="zh-CN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java</a:t>
            </a: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用，</a:t>
            </a:r>
            <a:r>
              <a:rPr lang="en-US" altLang="zh-CN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Android</a:t>
            </a:r>
            <a:r>
              <a:rPr lang="zh-CN" altLang="en-US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用不了</a:t>
            </a:r>
            <a:r>
              <a:rPr lang="en-US" altLang="zh-CN" sz="3600" dirty="0" smtClean="0">
                <a:solidFill>
                  <a:schemeClr val="tx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38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蓝色暖调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wrap="none" lIns="91440" tIns="45720" rIns="91440" bIns="45720" rtlCol="0">
        <a:normAutofit/>
      </a:bodyPr>
      <a:lstStyle>
        <a:defPPr algn="ctr">
          <a:lnSpc>
            <a:spcPct val="150000"/>
          </a:lnSpc>
          <a:defRPr sz="3200">
            <a:solidFill>
              <a:srgbClr val="1577BA"/>
            </a:solidFill>
            <a:latin typeface="思源黑体 CN Normal" panose="020B0400000000000000" pitchFamily="34" charset="-122"/>
            <a:ea typeface="思源黑体 CN Normal" panose="020B0400000000000000" pitchFamily="34" charset="-122"/>
            <a:cs typeface="Source Han Sans CN Normal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8283</TotalTime>
  <Words>1111</Words>
  <Application>Microsoft Office PowerPoint</Application>
  <PresentationFormat>自定义</PresentationFormat>
  <Paragraphs>111</Paragraphs>
  <Slides>17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4" baseType="lpstr">
      <vt:lpstr>Noto Sans CJK SC Medium</vt:lpstr>
      <vt:lpstr>Source Han Sans CN Normal</vt:lpstr>
      <vt:lpstr>等线</vt:lpstr>
      <vt:lpstr>等线 Light</vt:lpstr>
      <vt:lpstr>仿宋</vt:lpstr>
      <vt:lpstr>黑体</vt:lpstr>
      <vt:lpstr>思源黑体 CN Bold</vt:lpstr>
      <vt:lpstr>思源黑体 CN Medium</vt:lpstr>
      <vt:lpstr>思源黑体 CN Normal</vt:lpstr>
      <vt:lpstr>宋体</vt:lpstr>
      <vt:lpstr>微软雅黑</vt:lpstr>
      <vt:lpstr>微软雅黑 Light</vt:lpstr>
      <vt:lpstr>Arial</vt:lpstr>
      <vt:lpstr>Calibri</vt:lpstr>
      <vt:lpstr>Calibri Light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css布局</dc:title>
  <dc:creator>刘碎春</dc:creator>
  <cp:lastModifiedBy>China</cp:lastModifiedBy>
  <cp:revision>1954</cp:revision>
  <dcterms:created xsi:type="dcterms:W3CDTF">2014-06-24T08:28:00Z</dcterms:created>
  <dcterms:modified xsi:type="dcterms:W3CDTF">2020-06-16T12:20:55Z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